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5" r:id="rId1"/>
  </p:sldMasterIdLst>
  <p:notesMasterIdLst>
    <p:notesMasterId r:id="rId39"/>
  </p:notesMasterIdLst>
  <p:sldIdLst>
    <p:sldId id="304" r:id="rId2"/>
    <p:sldId id="257" r:id="rId3"/>
    <p:sldId id="258" r:id="rId4"/>
    <p:sldId id="279" r:id="rId5"/>
    <p:sldId id="274" r:id="rId6"/>
    <p:sldId id="273" r:id="rId7"/>
    <p:sldId id="284" r:id="rId8"/>
    <p:sldId id="265" r:id="rId9"/>
    <p:sldId id="280" r:id="rId10"/>
    <p:sldId id="281" r:id="rId11"/>
    <p:sldId id="282" r:id="rId12"/>
    <p:sldId id="275" r:id="rId13"/>
    <p:sldId id="295" r:id="rId14"/>
    <p:sldId id="266" r:id="rId15"/>
    <p:sldId id="276" r:id="rId16"/>
    <p:sldId id="285" r:id="rId17"/>
    <p:sldId id="287" r:id="rId18"/>
    <p:sldId id="289" r:id="rId19"/>
    <p:sldId id="288" r:id="rId20"/>
    <p:sldId id="290" r:id="rId21"/>
    <p:sldId id="291" r:id="rId22"/>
    <p:sldId id="302" r:id="rId23"/>
    <p:sldId id="303" r:id="rId24"/>
    <p:sldId id="292" r:id="rId25"/>
    <p:sldId id="293" r:id="rId26"/>
    <p:sldId id="294" r:id="rId27"/>
    <p:sldId id="301" r:id="rId28"/>
    <p:sldId id="296" r:id="rId29"/>
    <p:sldId id="297" r:id="rId30"/>
    <p:sldId id="307" r:id="rId31"/>
    <p:sldId id="298" r:id="rId32"/>
    <p:sldId id="306" r:id="rId33"/>
    <p:sldId id="299" r:id="rId34"/>
    <p:sldId id="300" r:id="rId35"/>
    <p:sldId id="305" r:id="rId36"/>
    <p:sldId id="271" r:id="rId37"/>
    <p:sldId id="27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99" autoAdjust="0"/>
    <p:restoredTop sz="94660"/>
  </p:normalViewPr>
  <p:slideViewPr>
    <p:cSldViewPr snapToGrid="0">
      <p:cViewPr>
        <p:scale>
          <a:sx n="96" d="100"/>
          <a:sy n="96" d="100"/>
        </p:scale>
        <p:origin x="0"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 Id="rId4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 SUPRITH" userId="ddb9cd005550c638" providerId="LiveId" clId="{51721614-E571-46EE-8AA5-22F9EE7E1C84}"/>
    <pc:docChg chg="undo custSel addSld delSld modSld sldOrd">
      <pc:chgData name="D SUPRITH" userId="ddb9cd005550c638" providerId="LiveId" clId="{51721614-E571-46EE-8AA5-22F9EE7E1C84}" dt="2022-12-22T16:53:19.434" v="510" actId="1076"/>
      <pc:docMkLst>
        <pc:docMk/>
      </pc:docMkLst>
      <pc:sldChg chg="modSp mod">
        <pc:chgData name="D SUPRITH" userId="ddb9cd005550c638" providerId="LiveId" clId="{51721614-E571-46EE-8AA5-22F9EE7E1C84}" dt="2022-12-22T05:49:37.721" v="412" actId="1076"/>
        <pc:sldMkLst>
          <pc:docMk/>
          <pc:sldMk cId="1822695503" sldId="256"/>
        </pc:sldMkLst>
        <pc:spChg chg="mod">
          <ac:chgData name="D SUPRITH" userId="ddb9cd005550c638" providerId="LiveId" clId="{51721614-E571-46EE-8AA5-22F9EE7E1C84}" dt="2022-12-22T05:49:02.582" v="408" actId="1076"/>
          <ac:spMkLst>
            <pc:docMk/>
            <pc:sldMk cId="1822695503" sldId="256"/>
            <ac:spMk id="6" creationId="{5411B35A-0CDE-C982-1F36-DCA4514BD466}"/>
          </ac:spMkLst>
        </pc:spChg>
        <pc:spChg chg="mod">
          <ac:chgData name="D SUPRITH" userId="ddb9cd005550c638" providerId="LiveId" clId="{51721614-E571-46EE-8AA5-22F9EE7E1C84}" dt="2022-12-22T05:49:17.171" v="410" actId="1076"/>
          <ac:spMkLst>
            <pc:docMk/>
            <pc:sldMk cId="1822695503" sldId="256"/>
            <ac:spMk id="7" creationId="{A5E669F4-1EFD-1A35-466E-A518964F198E}"/>
          </ac:spMkLst>
        </pc:spChg>
        <pc:spChg chg="mod">
          <ac:chgData name="D SUPRITH" userId="ddb9cd005550c638" providerId="LiveId" clId="{51721614-E571-46EE-8AA5-22F9EE7E1C84}" dt="2022-12-22T05:49:22.253" v="411" actId="1076"/>
          <ac:spMkLst>
            <pc:docMk/>
            <pc:sldMk cId="1822695503" sldId="256"/>
            <ac:spMk id="8" creationId="{AFBE53D8-6045-6722-7423-E9918961BD34}"/>
          </ac:spMkLst>
        </pc:spChg>
        <pc:spChg chg="mod">
          <ac:chgData name="D SUPRITH" userId="ddb9cd005550c638" providerId="LiveId" clId="{51721614-E571-46EE-8AA5-22F9EE7E1C84}" dt="2022-12-22T05:47:20.007" v="405" actId="20577"/>
          <ac:spMkLst>
            <pc:docMk/>
            <pc:sldMk cId="1822695503" sldId="256"/>
            <ac:spMk id="9" creationId="{36FBFE40-3452-5745-742F-A6B7D2AFF983}"/>
          </ac:spMkLst>
        </pc:spChg>
        <pc:spChg chg="mod">
          <ac:chgData name="D SUPRITH" userId="ddb9cd005550c638" providerId="LiveId" clId="{51721614-E571-46EE-8AA5-22F9EE7E1C84}" dt="2022-12-22T05:49:37.721" v="412" actId="1076"/>
          <ac:spMkLst>
            <pc:docMk/>
            <pc:sldMk cId="1822695503" sldId="256"/>
            <ac:spMk id="10" creationId="{1081DF33-F1AA-4F91-6349-38E460838175}"/>
          </ac:spMkLst>
        </pc:spChg>
        <pc:picChg chg="mod">
          <ac:chgData name="D SUPRITH" userId="ddb9cd005550c638" providerId="LiveId" clId="{51721614-E571-46EE-8AA5-22F9EE7E1C84}" dt="2022-12-22T05:49:08.531" v="409" actId="1076"/>
          <ac:picMkLst>
            <pc:docMk/>
            <pc:sldMk cId="1822695503" sldId="256"/>
            <ac:picMk id="5" creationId="{A3E85849-9B0E-C6E8-D0FA-183D71DF74B6}"/>
          </ac:picMkLst>
        </pc:picChg>
      </pc:sldChg>
      <pc:sldChg chg="modSp mod">
        <pc:chgData name="D SUPRITH" userId="ddb9cd005550c638" providerId="LiveId" clId="{51721614-E571-46EE-8AA5-22F9EE7E1C84}" dt="2022-12-22T05:35:12.217" v="383" actId="20577"/>
        <pc:sldMkLst>
          <pc:docMk/>
          <pc:sldMk cId="3365889288" sldId="257"/>
        </pc:sldMkLst>
        <pc:spChg chg="mod">
          <ac:chgData name="D SUPRITH" userId="ddb9cd005550c638" providerId="LiveId" clId="{51721614-E571-46EE-8AA5-22F9EE7E1C84}" dt="2022-12-22T04:43:16.083" v="90" actId="1076"/>
          <ac:spMkLst>
            <pc:docMk/>
            <pc:sldMk cId="3365889288" sldId="257"/>
            <ac:spMk id="4" creationId="{3D831670-E9CE-6B3A-00D6-BF3FB0A0FFF7}"/>
          </ac:spMkLst>
        </pc:spChg>
        <pc:spChg chg="mod">
          <ac:chgData name="D SUPRITH" userId="ddb9cd005550c638" providerId="LiveId" clId="{51721614-E571-46EE-8AA5-22F9EE7E1C84}" dt="2022-12-22T05:35:12.217" v="383" actId="20577"/>
          <ac:spMkLst>
            <pc:docMk/>
            <pc:sldMk cId="3365889288" sldId="257"/>
            <ac:spMk id="5" creationId="{30C63436-D5F1-49D8-305B-00FEFAD2A30B}"/>
          </ac:spMkLst>
        </pc:spChg>
      </pc:sldChg>
      <pc:sldChg chg="modSp mod">
        <pc:chgData name="D SUPRITH" userId="ddb9cd005550c638" providerId="LiveId" clId="{51721614-E571-46EE-8AA5-22F9EE7E1C84}" dt="2022-12-22T05:04:13.593" v="162" actId="255"/>
        <pc:sldMkLst>
          <pc:docMk/>
          <pc:sldMk cId="3270176595" sldId="258"/>
        </pc:sldMkLst>
        <pc:spChg chg="mod">
          <ac:chgData name="D SUPRITH" userId="ddb9cd005550c638" providerId="LiveId" clId="{51721614-E571-46EE-8AA5-22F9EE7E1C84}" dt="2022-12-22T05:04:13.593" v="162" actId="255"/>
          <ac:spMkLst>
            <pc:docMk/>
            <pc:sldMk cId="3270176595" sldId="258"/>
            <ac:spMk id="4" creationId="{1F259B5B-F5B4-B5F4-7C5D-8508838D136D}"/>
          </ac:spMkLst>
        </pc:spChg>
      </pc:sldChg>
      <pc:sldChg chg="addSp delSp modSp del mod">
        <pc:chgData name="D SUPRITH" userId="ddb9cd005550c638" providerId="LiveId" clId="{51721614-E571-46EE-8AA5-22F9EE7E1C84}" dt="2022-12-22T05:23:26.312" v="273" actId="47"/>
        <pc:sldMkLst>
          <pc:docMk/>
          <pc:sldMk cId="760897618" sldId="259"/>
        </pc:sldMkLst>
        <pc:spChg chg="del mod">
          <ac:chgData name="D SUPRITH" userId="ddb9cd005550c638" providerId="LiveId" clId="{51721614-E571-46EE-8AA5-22F9EE7E1C84}" dt="2022-12-22T04:41:49.652" v="51" actId="478"/>
          <ac:spMkLst>
            <pc:docMk/>
            <pc:sldMk cId="760897618" sldId="259"/>
            <ac:spMk id="2" creationId="{F8E39E79-2FE1-814B-2D35-24D64BB52562}"/>
          </ac:spMkLst>
        </pc:spChg>
        <pc:spChg chg="mod">
          <ac:chgData name="D SUPRITH" userId="ddb9cd005550c638" providerId="LiveId" clId="{51721614-E571-46EE-8AA5-22F9EE7E1C84}" dt="2022-12-22T05:04:42.768" v="163" actId="20577"/>
          <ac:spMkLst>
            <pc:docMk/>
            <pc:sldMk cId="760897618" sldId="259"/>
            <ac:spMk id="3" creationId="{2EA6A66C-9CFC-9701-7F8E-C3EC88C88B5D}"/>
          </ac:spMkLst>
        </pc:spChg>
        <pc:spChg chg="add del mod">
          <ac:chgData name="D SUPRITH" userId="ddb9cd005550c638" providerId="LiveId" clId="{51721614-E571-46EE-8AA5-22F9EE7E1C84}" dt="2022-12-22T04:42:34.485" v="84"/>
          <ac:spMkLst>
            <pc:docMk/>
            <pc:sldMk cId="760897618" sldId="259"/>
            <ac:spMk id="4" creationId="{F93D7E56-751C-A9CA-2F5E-C90D2A886E13}"/>
          </ac:spMkLst>
        </pc:spChg>
        <pc:spChg chg="add mod">
          <ac:chgData name="D SUPRITH" userId="ddb9cd005550c638" providerId="LiveId" clId="{51721614-E571-46EE-8AA5-22F9EE7E1C84}" dt="2022-12-22T04:42:56.062" v="88" actId="1076"/>
          <ac:spMkLst>
            <pc:docMk/>
            <pc:sldMk cId="760897618" sldId="259"/>
            <ac:spMk id="5" creationId="{7F86E336-DEC9-D953-D2F6-0D455520C0FC}"/>
          </ac:spMkLst>
        </pc:spChg>
      </pc:sldChg>
      <pc:sldChg chg="addSp delSp modSp mod">
        <pc:chgData name="D SUPRITH" userId="ddb9cd005550c638" providerId="LiveId" clId="{51721614-E571-46EE-8AA5-22F9EE7E1C84}" dt="2022-12-22T16:40:23.622" v="495" actId="113"/>
        <pc:sldMkLst>
          <pc:docMk/>
          <pc:sldMk cId="647906231" sldId="260"/>
        </pc:sldMkLst>
        <pc:spChg chg="add del">
          <ac:chgData name="D SUPRITH" userId="ddb9cd005550c638" providerId="LiveId" clId="{51721614-E571-46EE-8AA5-22F9EE7E1C84}" dt="2022-12-22T05:49:41.572" v="413" actId="478"/>
          <ac:spMkLst>
            <pc:docMk/>
            <pc:sldMk cId="647906231" sldId="260"/>
            <ac:spMk id="3" creationId="{AF4668AB-21EA-233E-04A8-DC04E1ED4368}"/>
          </ac:spMkLst>
        </pc:spChg>
        <pc:graphicFrameChg chg="modGraphic">
          <ac:chgData name="D SUPRITH" userId="ddb9cd005550c638" providerId="LiveId" clId="{51721614-E571-46EE-8AA5-22F9EE7E1C84}" dt="2022-12-22T16:40:23.622" v="495" actId="113"/>
          <ac:graphicFrameMkLst>
            <pc:docMk/>
            <pc:sldMk cId="647906231" sldId="260"/>
            <ac:graphicFrameMk id="6" creationId="{B319D5E6-93B3-B257-D59A-56E8F38621B7}"/>
          </ac:graphicFrameMkLst>
        </pc:graphicFrameChg>
      </pc:sldChg>
      <pc:sldChg chg="modSp mod">
        <pc:chgData name="D SUPRITH" userId="ddb9cd005550c638" providerId="LiveId" clId="{51721614-E571-46EE-8AA5-22F9EE7E1C84}" dt="2022-12-22T16:44:46.814" v="500"/>
        <pc:sldMkLst>
          <pc:docMk/>
          <pc:sldMk cId="3419761987" sldId="261"/>
        </pc:sldMkLst>
        <pc:graphicFrameChg chg="mod modGraphic">
          <ac:chgData name="D SUPRITH" userId="ddb9cd005550c638" providerId="LiveId" clId="{51721614-E571-46EE-8AA5-22F9EE7E1C84}" dt="2022-12-22T16:44:46.814" v="500"/>
          <ac:graphicFrameMkLst>
            <pc:docMk/>
            <pc:sldMk cId="3419761987" sldId="261"/>
            <ac:graphicFrameMk id="2" creationId="{E1F9F66C-5C44-DB86-0342-45C4B7230EBB}"/>
          </ac:graphicFrameMkLst>
        </pc:graphicFrameChg>
      </pc:sldChg>
      <pc:sldChg chg="modSp mod">
        <pc:chgData name="D SUPRITH" userId="ddb9cd005550c638" providerId="LiveId" clId="{51721614-E571-46EE-8AA5-22F9EE7E1C84}" dt="2022-12-22T16:22:12.736" v="483" actId="20577"/>
        <pc:sldMkLst>
          <pc:docMk/>
          <pc:sldMk cId="3475193666" sldId="262"/>
        </pc:sldMkLst>
        <pc:graphicFrameChg chg="modGraphic">
          <ac:chgData name="D SUPRITH" userId="ddb9cd005550c638" providerId="LiveId" clId="{51721614-E571-46EE-8AA5-22F9EE7E1C84}" dt="2022-12-22T16:22:12.736" v="483" actId="20577"/>
          <ac:graphicFrameMkLst>
            <pc:docMk/>
            <pc:sldMk cId="3475193666" sldId="262"/>
            <ac:graphicFrameMk id="2" creationId="{3D7CDE3F-E4CA-34E7-326D-928FE894AC5D}"/>
          </ac:graphicFrameMkLst>
        </pc:graphicFrameChg>
      </pc:sldChg>
      <pc:sldChg chg="modSp mod">
        <pc:chgData name="D SUPRITH" userId="ddb9cd005550c638" providerId="LiveId" clId="{51721614-E571-46EE-8AA5-22F9EE7E1C84}" dt="2022-12-22T16:52:52.463" v="509" actId="20577"/>
        <pc:sldMkLst>
          <pc:docMk/>
          <pc:sldMk cId="4142837611" sldId="263"/>
        </pc:sldMkLst>
        <pc:graphicFrameChg chg="mod modGraphic">
          <ac:chgData name="D SUPRITH" userId="ddb9cd005550c638" providerId="LiveId" clId="{51721614-E571-46EE-8AA5-22F9EE7E1C84}" dt="2022-12-22T16:52:52.463" v="509" actId="20577"/>
          <ac:graphicFrameMkLst>
            <pc:docMk/>
            <pc:sldMk cId="4142837611" sldId="263"/>
            <ac:graphicFrameMk id="2" creationId="{F7A54226-BFDD-3AFD-E1B1-86E942BB0A2C}"/>
          </ac:graphicFrameMkLst>
        </pc:graphicFrameChg>
      </pc:sldChg>
      <pc:sldChg chg="modSp mod">
        <pc:chgData name="D SUPRITH" userId="ddb9cd005550c638" providerId="LiveId" clId="{51721614-E571-46EE-8AA5-22F9EE7E1C84}" dt="2022-12-22T16:53:19.434" v="510" actId="1076"/>
        <pc:sldMkLst>
          <pc:docMk/>
          <pc:sldMk cId="314852640" sldId="264"/>
        </pc:sldMkLst>
        <pc:graphicFrameChg chg="mod modGraphic">
          <ac:chgData name="D SUPRITH" userId="ddb9cd005550c638" providerId="LiveId" clId="{51721614-E571-46EE-8AA5-22F9EE7E1C84}" dt="2022-12-22T16:53:19.434" v="510" actId="1076"/>
          <ac:graphicFrameMkLst>
            <pc:docMk/>
            <pc:sldMk cId="314852640" sldId="264"/>
            <ac:graphicFrameMk id="2" creationId="{AE67DE4D-D8BE-27B3-FCA5-11F64F0648DA}"/>
          </ac:graphicFrameMkLst>
        </pc:graphicFrameChg>
      </pc:sldChg>
      <pc:sldChg chg="modSp mod modNotesTx">
        <pc:chgData name="D SUPRITH" userId="ddb9cd005550c638" providerId="LiveId" clId="{51721614-E571-46EE-8AA5-22F9EE7E1C84}" dt="2022-12-22T06:29:42.887" v="476" actId="20577"/>
        <pc:sldMkLst>
          <pc:docMk/>
          <pc:sldMk cId="3626051622" sldId="265"/>
        </pc:sldMkLst>
        <pc:spChg chg="mod">
          <ac:chgData name="D SUPRITH" userId="ddb9cd005550c638" providerId="LiveId" clId="{51721614-E571-46EE-8AA5-22F9EE7E1C84}" dt="2022-12-22T06:28:00.671" v="458" actId="1076"/>
          <ac:spMkLst>
            <pc:docMk/>
            <pc:sldMk cId="3626051622" sldId="265"/>
            <ac:spMk id="4" creationId="{F96D028E-487B-5A5F-12E2-143684B6096E}"/>
          </ac:spMkLst>
        </pc:spChg>
      </pc:sldChg>
      <pc:sldChg chg="modSp mod">
        <pc:chgData name="D SUPRITH" userId="ddb9cd005550c638" providerId="LiveId" clId="{51721614-E571-46EE-8AA5-22F9EE7E1C84}" dt="2022-12-22T06:25:42.387" v="444" actId="1076"/>
        <pc:sldMkLst>
          <pc:docMk/>
          <pc:sldMk cId="2367292604" sldId="266"/>
        </pc:sldMkLst>
        <pc:spChg chg="mod">
          <ac:chgData name="D SUPRITH" userId="ddb9cd005550c638" providerId="LiveId" clId="{51721614-E571-46EE-8AA5-22F9EE7E1C84}" dt="2022-12-22T06:25:42.387" v="444" actId="1076"/>
          <ac:spMkLst>
            <pc:docMk/>
            <pc:sldMk cId="2367292604" sldId="266"/>
            <ac:spMk id="4" creationId="{7CBC5597-0744-29FE-0C49-7D498E835A06}"/>
          </ac:spMkLst>
        </pc:spChg>
      </pc:sldChg>
      <pc:sldChg chg="del">
        <pc:chgData name="D SUPRITH" userId="ddb9cd005550c638" providerId="LiveId" clId="{51721614-E571-46EE-8AA5-22F9EE7E1C84}" dt="2022-12-22T05:34:03.817" v="358" actId="47"/>
        <pc:sldMkLst>
          <pc:docMk/>
          <pc:sldMk cId="3486881423" sldId="267"/>
        </pc:sldMkLst>
      </pc:sldChg>
      <pc:sldChg chg="addSp delSp modSp del mod">
        <pc:chgData name="D SUPRITH" userId="ddb9cd005550c638" providerId="LiveId" clId="{51721614-E571-46EE-8AA5-22F9EE7E1C84}" dt="2022-12-22T05:34:01.140" v="357" actId="47"/>
        <pc:sldMkLst>
          <pc:docMk/>
          <pc:sldMk cId="866334767" sldId="268"/>
        </pc:sldMkLst>
        <pc:spChg chg="add del mod">
          <ac:chgData name="D SUPRITH" userId="ddb9cd005550c638" providerId="LiveId" clId="{51721614-E571-46EE-8AA5-22F9EE7E1C84}" dt="2022-12-22T05:05:50.216" v="177" actId="21"/>
          <ac:spMkLst>
            <pc:docMk/>
            <pc:sldMk cId="866334767" sldId="268"/>
            <ac:spMk id="2" creationId="{3DDBAF64-FA9A-97EB-96AF-D8CFEE67EB46}"/>
          </ac:spMkLst>
        </pc:spChg>
        <pc:spChg chg="mod">
          <ac:chgData name="D SUPRITH" userId="ddb9cd005550c638" providerId="LiveId" clId="{51721614-E571-46EE-8AA5-22F9EE7E1C84}" dt="2022-12-22T05:01:10.628" v="136" actId="20577"/>
          <ac:spMkLst>
            <pc:docMk/>
            <pc:sldMk cId="866334767" sldId="268"/>
            <ac:spMk id="5" creationId="{AD24C40E-CACF-4EFA-EE3C-C4400248FAB7}"/>
          </ac:spMkLst>
        </pc:spChg>
      </pc:sldChg>
      <pc:sldChg chg="delSp modSp del mod">
        <pc:chgData name="D SUPRITH" userId="ddb9cd005550c638" providerId="LiveId" clId="{51721614-E571-46EE-8AA5-22F9EE7E1C84}" dt="2022-12-22T05:03:16.097" v="155" actId="47"/>
        <pc:sldMkLst>
          <pc:docMk/>
          <pc:sldMk cId="1485833195" sldId="269"/>
        </pc:sldMkLst>
        <pc:spChg chg="del">
          <ac:chgData name="D SUPRITH" userId="ddb9cd005550c638" providerId="LiveId" clId="{51721614-E571-46EE-8AA5-22F9EE7E1C84}" dt="2022-12-22T05:03:10.883" v="154" actId="478"/>
          <ac:spMkLst>
            <pc:docMk/>
            <pc:sldMk cId="1485833195" sldId="269"/>
            <ac:spMk id="3" creationId="{4052AF19-C0E2-EE3C-92A0-CFCA3058A88C}"/>
          </ac:spMkLst>
        </pc:spChg>
        <pc:spChg chg="del">
          <ac:chgData name="D SUPRITH" userId="ddb9cd005550c638" providerId="LiveId" clId="{51721614-E571-46EE-8AA5-22F9EE7E1C84}" dt="2022-12-22T05:03:10.883" v="154" actId="478"/>
          <ac:spMkLst>
            <pc:docMk/>
            <pc:sldMk cId="1485833195" sldId="269"/>
            <ac:spMk id="4" creationId="{14DE3A98-6C83-05C9-9D7F-A9663F0CA127}"/>
          </ac:spMkLst>
        </pc:spChg>
        <pc:spChg chg="del">
          <ac:chgData name="D SUPRITH" userId="ddb9cd005550c638" providerId="LiveId" clId="{51721614-E571-46EE-8AA5-22F9EE7E1C84}" dt="2022-12-22T05:03:10.883" v="154" actId="478"/>
          <ac:spMkLst>
            <pc:docMk/>
            <pc:sldMk cId="1485833195" sldId="269"/>
            <ac:spMk id="6" creationId="{ADE2D3D3-87D3-0010-9DF3-3B8DFA6DC939}"/>
          </ac:spMkLst>
        </pc:spChg>
        <pc:spChg chg="del">
          <ac:chgData name="D SUPRITH" userId="ddb9cd005550c638" providerId="LiveId" clId="{51721614-E571-46EE-8AA5-22F9EE7E1C84}" dt="2022-12-22T05:03:10.883" v="154" actId="478"/>
          <ac:spMkLst>
            <pc:docMk/>
            <pc:sldMk cId="1485833195" sldId="269"/>
            <ac:spMk id="7" creationId="{A9AA3B64-C788-9B39-1EEB-21DCA413261E}"/>
          </ac:spMkLst>
        </pc:spChg>
        <pc:spChg chg="del">
          <ac:chgData name="D SUPRITH" userId="ddb9cd005550c638" providerId="LiveId" clId="{51721614-E571-46EE-8AA5-22F9EE7E1C84}" dt="2022-12-22T05:03:10.883" v="154" actId="478"/>
          <ac:spMkLst>
            <pc:docMk/>
            <pc:sldMk cId="1485833195" sldId="269"/>
            <ac:spMk id="8" creationId="{D4A24E76-C0DF-21D8-9BDF-2B42D2F5CF74}"/>
          </ac:spMkLst>
        </pc:spChg>
        <pc:spChg chg="del">
          <ac:chgData name="D SUPRITH" userId="ddb9cd005550c638" providerId="LiveId" clId="{51721614-E571-46EE-8AA5-22F9EE7E1C84}" dt="2022-12-22T05:03:10.883" v="154" actId="478"/>
          <ac:spMkLst>
            <pc:docMk/>
            <pc:sldMk cId="1485833195" sldId="269"/>
            <ac:spMk id="9" creationId="{E9B828D6-B768-773F-9348-C06CAF6DDF61}"/>
          </ac:spMkLst>
        </pc:spChg>
        <pc:spChg chg="del">
          <ac:chgData name="D SUPRITH" userId="ddb9cd005550c638" providerId="LiveId" clId="{51721614-E571-46EE-8AA5-22F9EE7E1C84}" dt="2022-12-22T05:03:10.883" v="154" actId="478"/>
          <ac:spMkLst>
            <pc:docMk/>
            <pc:sldMk cId="1485833195" sldId="269"/>
            <ac:spMk id="10" creationId="{0355106A-B7A3-83B3-436C-4C2A60D41A2F}"/>
          </ac:spMkLst>
        </pc:spChg>
        <pc:spChg chg="del">
          <ac:chgData name="D SUPRITH" userId="ddb9cd005550c638" providerId="LiveId" clId="{51721614-E571-46EE-8AA5-22F9EE7E1C84}" dt="2022-12-22T05:03:10.883" v="154" actId="478"/>
          <ac:spMkLst>
            <pc:docMk/>
            <pc:sldMk cId="1485833195" sldId="269"/>
            <ac:spMk id="11" creationId="{7AC8FCC8-D2C0-2B65-1562-06CD23ADFAA7}"/>
          </ac:spMkLst>
        </pc:spChg>
        <pc:spChg chg="del">
          <ac:chgData name="D SUPRITH" userId="ddb9cd005550c638" providerId="LiveId" clId="{51721614-E571-46EE-8AA5-22F9EE7E1C84}" dt="2022-12-22T05:03:10.883" v="154" actId="478"/>
          <ac:spMkLst>
            <pc:docMk/>
            <pc:sldMk cId="1485833195" sldId="269"/>
            <ac:spMk id="12" creationId="{89DA2DE1-CCC1-4CAA-D776-4A5CDD263819}"/>
          </ac:spMkLst>
        </pc:spChg>
        <pc:spChg chg="del">
          <ac:chgData name="D SUPRITH" userId="ddb9cd005550c638" providerId="LiveId" clId="{51721614-E571-46EE-8AA5-22F9EE7E1C84}" dt="2022-12-22T05:03:10.883" v="154" actId="478"/>
          <ac:spMkLst>
            <pc:docMk/>
            <pc:sldMk cId="1485833195" sldId="269"/>
            <ac:spMk id="54" creationId="{7552B28D-347A-A9DA-1782-34D08DE0BBDD}"/>
          </ac:spMkLst>
        </pc:spChg>
        <pc:spChg chg="del mod">
          <ac:chgData name="D SUPRITH" userId="ddb9cd005550c638" providerId="LiveId" clId="{51721614-E571-46EE-8AA5-22F9EE7E1C84}" dt="2022-12-22T05:03:10.883" v="154" actId="478"/>
          <ac:spMkLst>
            <pc:docMk/>
            <pc:sldMk cId="1485833195" sldId="269"/>
            <ac:spMk id="57" creationId="{14CC7E0A-65FB-97AE-BF13-6441173866B1}"/>
          </ac:spMkLst>
        </pc:spChg>
        <pc:spChg chg="del">
          <ac:chgData name="D SUPRITH" userId="ddb9cd005550c638" providerId="LiveId" clId="{51721614-E571-46EE-8AA5-22F9EE7E1C84}" dt="2022-12-22T05:03:10.883" v="154" actId="478"/>
          <ac:spMkLst>
            <pc:docMk/>
            <pc:sldMk cId="1485833195" sldId="269"/>
            <ac:spMk id="59" creationId="{695616D8-18D5-BB3E-B1EE-0C5B79B2F269}"/>
          </ac:spMkLst>
        </pc:spChg>
        <pc:cxnChg chg="del mod">
          <ac:chgData name="D SUPRITH" userId="ddb9cd005550c638" providerId="LiveId" clId="{51721614-E571-46EE-8AA5-22F9EE7E1C84}" dt="2022-12-22T05:03:10.883" v="154" actId="478"/>
          <ac:cxnSpMkLst>
            <pc:docMk/>
            <pc:sldMk cId="1485833195" sldId="269"/>
            <ac:cxnSpMk id="14" creationId="{F5D59A38-AAFE-2F84-C466-DCA6CFC82349}"/>
          </ac:cxnSpMkLst>
        </pc:cxnChg>
        <pc:cxnChg chg="del mod">
          <ac:chgData name="D SUPRITH" userId="ddb9cd005550c638" providerId="LiveId" clId="{51721614-E571-46EE-8AA5-22F9EE7E1C84}" dt="2022-12-22T05:03:10.883" v="154" actId="478"/>
          <ac:cxnSpMkLst>
            <pc:docMk/>
            <pc:sldMk cId="1485833195" sldId="269"/>
            <ac:cxnSpMk id="18" creationId="{2D624663-FC64-6352-A1BE-4AD990A4E15C}"/>
          </ac:cxnSpMkLst>
        </pc:cxnChg>
        <pc:cxnChg chg="del mod">
          <ac:chgData name="D SUPRITH" userId="ddb9cd005550c638" providerId="LiveId" clId="{51721614-E571-46EE-8AA5-22F9EE7E1C84}" dt="2022-12-22T05:03:10.883" v="154" actId="478"/>
          <ac:cxnSpMkLst>
            <pc:docMk/>
            <pc:sldMk cId="1485833195" sldId="269"/>
            <ac:cxnSpMk id="20" creationId="{1EBD6DED-B4B2-47D0-AE00-FD65ED3C8BCA}"/>
          </ac:cxnSpMkLst>
        </pc:cxnChg>
        <pc:cxnChg chg="del mod">
          <ac:chgData name="D SUPRITH" userId="ddb9cd005550c638" providerId="LiveId" clId="{51721614-E571-46EE-8AA5-22F9EE7E1C84}" dt="2022-12-22T05:03:10.883" v="154" actId="478"/>
          <ac:cxnSpMkLst>
            <pc:docMk/>
            <pc:sldMk cId="1485833195" sldId="269"/>
            <ac:cxnSpMk id="22" creationId="{D744E012-3E16-CE2C-DB81-58D9EE4218E5}"/>
          </ac:cxnSpMkLst>
        </pc:cxnChg>
        <pc:cxnChg chg="del mod">
          <ac:chgData name="D SUPRITH" userId="ddb9cd005550c638" providerId="LiveId" clId="{51721614-E571-46EE-8AA5-22F9EE7E1C84}" dt="2022-12-22T05:03:10.883" v="154" actId="478"/>
          <ac:cxnSpMkLst>
            <pc:docMk/>
            <pc:sldMk cId="1485833195" sldId="269"/>
            <ac:cxnSpMk id="24" creationId="{A7E1D900-A7BA-2DCC-7D8D-FD3C4F1D0B12}"/>
          </ac:cxnSpMkLst>
        </pc:cxnChg>
        <pc:cxnChg chg="del">
          <ac:chgData name="D SUPRITH" userId="ddb9cd005550c638" providerId="LiveId" clId="{51721614-E571-46EE-8AA5-22F9EE7E1C84}" dt="2022-12-22T05:03:10.883" v="154" actId="478"/>
          <ac:cxnSpMkLst>
            <pc:docMk/>
            <pc:sldMk cId="1485833195" sldId="269"/>
            <ac:cxnSpMk id="25" creationId="{D661A2A5-82E5-7DEE-3A78-CC1C582B168E}"/>
          </ac:cxnSpMkLst>
        </pc:cxnChg>
        <pc:cxnChg chg="del">
          <ac:chgData name="D SUPRITH" userId="ddb9cd005550c638" providerId="LiveId" clId="{51721614-E571-46EE-8AA5-22F9EE7E1C84}" dt="2022-12-22T05:03:10.883" v="154" actId="478"/>
          <ac:cxnSpMkLst>
            <pc:docMk/>
            <pc:sldMk cId="1485833195" sldId="269"/>
            <ac:cxnSpMk id="26" creationId="{B7C5477D-3A2C-48F3-4E38-8945FB77A8BE}"/>
          </ac:cxnSpMkLst>
        </pc:cxnChg>
        <pc:cxnChg chg="del mod">
          <ac:chgData name="D SUPRITH" userId="ddb9cd005550c638" providerId="LiveId" clId="{51721614-E571-46EE-8AA5-22F9EE7E1C84}" dt="2022-12-22T05:03:10.883" v="154" actId="478"/>
          <ac:cxnSpMkLst>
            <pc:docMk/>
            <pc:sldMk cId="1485833195" sldId="269"/>
            <ac:cxnSpMk id="27" creationId="{35B19F79-725F-4503-6760-A4E8FF07E629}"/>
          </ac:cxnSpMkLst>
        </pc:cxnChg>
        <pc:cxnChg chg="del">
          <ac:chgData name="D SUPRITH" userId="ddb9cd005550c638" providerId="LiveId" clId="{51721614-E571-46EE-8AA5-22F9EE7E1C84}" dt="2022-12-22T05:03:10.883" v="154" actId="478"/>
          <ac:cxnSpMkLst>
            <pc:docMk/>
            <pc:sldMk cId="1485833195" sldId="269"/>
            <ac:cxnSpMk id="30" creationId="{FC89AED7-DEFF-32AF-812A-62238071AF6C}"/>
          </ac:cxnSpMkLst>
        </pc:cxnChg>
        <pc:cxnChg chg="del">
          <ac:chgData name="D SUPRITH" userId="ddb9cd005550c638" providerId="LiveId" clId="{51721614-E571-46EE-8AA5-22F9EE7E1C84}" dt="2022-12-22T05:03:10.883" v="154" actId="478"/>
          <ac:cxnSpMkLst>
            <pc:docMk/>
            <pc:sldMk cId="1485833195" sldId="269"/>
            <ac:cxnSpMk id="41" creationId="{A09EB587-C734-7F93-7A70-1B708201B769}"/>
          </ac:cxnSpMkLst>
        </pc:cxnChg>
        <pc:cxnChg chg="del">
          <ac:chgData name="D SUPRITH" userId="ddb9cd005550c638" providerId="LiveId" clId="{51721614-E571-46EE-8AA5-22F9EE7E1C84}" dt="2022-12-22T05:03:10.883" v="154" actId="478"/>
          <ac:cxnSpMkLst>
            <pc:docMk/>
            <pc:sldMk cId="1485833195" sldId="269"/>
            <ac:cxnSpMk id="42" creationId="{8FB585D2-5B7D-429A-D7EC-64C546439575}"/>
          </ac:cxnSpMkLst>
        </pc:cxnChg>
        <pc:cxnChg chg="del">
          <ac:chgData name="D SUPRITH" userId="ddb9cd005550c638" providerId="LiveId" clId="{51721614-E571-46EE-8AA5-22F9EE7E1C84}" dt="2022-12-22T05:03:10.883" v="154" actId="478"/>
          <ac:cxnSpMkLst>
            <pc:docMk/>
            <pc:sldMk cId="1485833195" sldId="269"/>
            <ac:cxnSpMk id="46" creationId="{DAD3A985-D032-47C5-6743-1D768158BBD1}"/>
          </ac:cxnSpMkLst>
        </pc:cxnChg>
        <pc:cxnChg chg="del mod">
          <ac:chgData name="D SUPRITH" userId="ddb9cd005550c638" providerId="LiveId" clId="{51721614-E571-46EE-8AA5-22F9EE7E1C84}" dt="2022-12-22T05:03:10.883" v="154" actId="478"/>
          <ac:cxnSpMkLst>
            <pc:docMk/>
            <pc:sldMk cId="1485833195" sldId="269"/>
            <ac:cxnSpMk id="51" creationId="{416EAB03-3C30-16C5-2B8C-8738E928E299}"/>
          </ac:cxnSpMkLst>
        </pc:cxnChg>
        <pc:cxnChg chg="del">
          <ac:chgData name="D SUPRITH" userId="ddb9cd005550c638" providerId="LiveId" clId="{51721614-E571-46EE-8AA5-22F9EE7E1C84}" dt="2022-12-22T05:03:10.883" v="154" actId="478"/>
          <ac:cxnSpMkLst>
            <pc:docMk/>
            <pc:sldMk cId="1485833195" sldId="269"/>
            <ac:cxnSpMk id="55" creationId="{EA376572-41EB-F62B-9E1B-219EAB6197D9}"/>
          </ac:cxnSpMkLst>
        </pc:cxnChg>
      </pc:sldChg>
      <pc:sldChg chg="del">
        <pc:chgData name="D SUPRITH" userId="ddb9cd005550c638" providerId="LiveId" clId="{51721614-E571-46EE-8AA5-22F9EE7E1C84}" dt="2022-12-22T04:58:49.152" v="126" actId="47"/>
        <pc:sldMkLst>
          <pc:docMk/>
          <pc:sldMk cId="2879464741" sldId="270"/>
        </pc:sldMkLst>
      </pc:sldChg>
      <pc:sldChg chg="modSp del mod">
        <pc:chgData name="D SUPRITH" userId="ddb9cd005550c638" providerId="LiveId" clId="{51721614-E571-46EE-8AA5-22F9EE7E1C84}" dt="2022-12-22T06:24:17.423" v="431" actId="2696"/>
        <pc:sldMkLst>
          <pc:docMk/>
          <pc:sldMk cId="3128461380" sldId="271"/>
        </pc:sldMkLst>
        <pc:spChg chg="mod">
          <ac:chgData name="D SUPRITH" userId="ddb9cd005550c638" providerId="LiveId" clId="{51721614-E571-46EE-8AA5-22F9EE7E1C84}" dt="2022-12-22T05:32:04.740" v="283" actId="1076"/>
          <ac:spMkLst>
            <pc:docMk/>
            <pc:sldMk cId="3128461380" sldId="271"/>
            <ac:spMk id="3" creationId="{F6F02114-04F8-7429-7C68-7C77D9A92A3E}"/>
          </ac:spMkLst>
        </pc:spChg>
        <pc:spChg chg="mod">
          <ac:chgData name="D SUPRITH" userId="ddb9cd005550c638" providerId="LiveId" clId="{51721614-E571-46EE-8AA5-22F9EE7E1C84}" dt="2022-12-22T04:59:21.529" v="130" actId="1038"/>
          <ac:spMkLst>
            <pc:docMk/>
            <pc:sldMk cId="3128461380" sldId="271"/>
            <ac:spMk id="4" creationId="{C83DFB9D-4987-192B-641C-CFADCD02B41E}"/>
          </ac:spMkLst>
        </pc:spChg>
      </pc:sldChg>
      <pc:sldChg chg="modSp del mod">
        <pc:chgData name="D SUPRITH" userId="ddb9cd005550c638" providerId="LiveId" clId="{51721614-E571-46EE-8AA5-22F9EE7E1C84}" dt="2022-12-22T06:24:17.423" v="431" actId="2696"/>
        <pc:sldMkLst>
          <pc:docMk/>
          <pc:sldMk cId="3694112021" sldId="272"/>
        </pc:sldMkLst>
        <pc:spChg chg="mod">
          <ac:chgData name="D SUPRITH" userId="ddb9cd005550c638" providerId="LiveId" clId="{51721614-E571-46EE-8AA5-22F9EE7E1C84}" dt="2022-12-22T05:00:08.063" v="133" actId="255"/>
          <ac:spMkLst>
            <pc:docMk/>
            <pc:sldMk cId="3694112021" sldId="272"/>
            <ac:spMk id="3" creationId="{CCEC40AC-B33A-A508-CB0A-B622593CFEF4}"/>
          </ac:spMkLst>
        </pc:spChg>
      </pc:sldChg>
      <pc:sldChg chg="modSp mod ord">
        <pc:chgData name="D SUPRITH" userId="ddb9cd005550c638" providerId="LiveId" clId="{51721614-E571-46EE-8AA5-22F9EE7E1C84}" dt="2022-12-22T05:27:24.440" v="277"/>
        <pc:sldMkLst>
          <pc:docMk/>
          <pc:sldMk cId="1697598969" sldId="274"/>
        </pc:sldMkLst>
        <pc:spChg chg="mod">
          <ac:chgData name="D SUPRITH" userId="ddb9cd005550c638" providerId="LiveId" clId="{51721614-E571-46EE-8AA5-22F9EE7E1C84}" dt="2022-12-22T05:12:34.313" v="181" actId="20577"/>
          <ac:spMkLst>
            <pc:docMk/>
            <pc:sldMk cId="1697598969" sldId="274"/>
            <ac:spMk id="3" creationId="{1BD9E066-EE05-9C64-B1E5-1425962E93A3}"/>
          </ac:spMkLst>
        </pc:spChg>
      </pc:sldChg>
      <pc:sldChg chg="addSp modSp new del mod">
        <pc:chgData name="D SUPRITH" userId="ddb9cd005550c638" providerId="LiveId" clId="{51721614-E571-46EE-8AA5-22F9EE7E1C84}" dt="2022-12-22T05:32:13.698" v="284" actId="47"/>
        <pc:sldMkLst>
          <pc:docMk/>
          <pc:sldMk cId="321896209" sldId="275"/>
        </pc:sldMkLst>
        <pc:spChg chg="add mod">
          <ac:chgData name="D SUPRITH" userId="ddb9cd005550c638" providerId="LiveId" clId="{51721614-E571-46EE-8AA5-22F9EE7E1C84}" dt="2022-12-22T05:05:56.966" v="179" actId="1076"/>
          <ac:spMkLst>
            <pc:docMk/>
            <pc:sldMk cId="321896209" sldId="275"/>
            <ac:spMk id="2" creationId="{9C4A769E-F9A9-3C6A-7CA9-A8CBCB5DCCC2}"/>
          </ac:spMkLst>
        </pc:spChg>
      </pc:sldChg>
      <pc:sldChg chg="modSp mod">
        <pc:chgData name="D SUPRITH" userId="ddb9cd005550c638" providerId="LiveId" clId="{51721614-E571-46EE-8AA5-22F9EE7E1C84}" dt="2022-12-22T16:39:40.667" v="494" actId="2710"/>
        <pc:sldMkLst>
          <pc:docMk/>
          <pc:sldMk cId="871649009" sldId="275"/>
        </pc:sldMkLst>
        <pc:spChg chg="mod">
          <ac:chgData name="D SUPRITH" userId="ddb9cd005550c638" providerId="LiveId" clId="{51721614-E571-46EE-8AA5-22F9EE7E1C84}" dt="2022-12-22T16:39:40.667" v="494" actId="2710"/>
          <ac:spMkLst>
            <pc:docMk/>
            <pc:sldMk cId="871649009" sldId="275"/>
            <ac:spMk id="3" creationId="{09CE839E-B922-BEA0-C73D-F5508C813CA5}"/>
          </ac:spMkLst>
        </pc:spChg>
      </pc:sldChg>
      <pc:sldChg chg="addSp delSp modSp new del mod">
        <pc:chgData name="D SUPRITH" userId="ddb9cd005550c638" providerId="LiveId" clId="{51721614-E571-46EE-8AA5-22F9EE7E1C84}" dt="2022-12-22T06:24:00.929" v="430" actId="47"/>
        <pc:sldMkLst>
          <pc:docMk/>
          <pc:sldMk cId="971763264" sldId="275"/>
        </pc:sldMkLst>
        <pc:spChg chg="add del mod">
          <ac:chgData name="D SUPRITH" userId="ddb9cd005550c638" providerId="LiveId" clId="{51721614-E571-46EE-8AA5-22F9EE7E1C84}" dt="2022-12-22T05:33:26.031" v="298"/>
          <ac:spMkLst>
            <pc:docMk/>
            <pc:sldMk cId="971763264" sldId="275"/>
            <ac:spMk id="2" creationId="{F0903AA9-38D9-DBA8-FD26-13FA14EC89AC}"/>
          </ac:spMkLst>
        </pc:spChg>
      </pc:sldChg>
      <pc:sldChg chg="addSp modSp new add del mod">
        <pc:chgData name="D SUPRITH" userId="ddb9cd005550c638" providerId="LiveId" clId="{51721614-E571-46EE-8AA5-22F9EE7E1C84}" dt="2022-12-22T04:41:38.888" v="49" actId="47"/>
        <pc:sldMkLst>
          <pc:docMk/>
          <pc:sldMk cId="3243905679" sldId="275"/>
        </pc:sldMkLst>
        <pc:spChg chg="add mod">
          <ac:chgData name="D SUPRITH" userId="ddb9cd005550c638" providerId="LiveId" clId="{51721614-E571-46EE-8AA5-22F9EE7E1C84}" dt="2022-12-22T04:39:58.924" v="29" actId="14100"/>
          <ac:spMkLst>
            <pc:docMk/>
            <pc:sldMk cId="3243905679" sldId="275"/>
            <ac:spMk id="2" creationId="{73F86D88-912B-89F3-7E9B-6A93DBD969A9}"/>
          </ac:spMkLst>
        </pc:spChg>
        <pc:spChg chg="add mod">
          <ac:chgData name="D SUPRITH" userId="ddb9cd005550c638" providerId="LiveId" clId="{51721614-E571-46EE-8AA5-22F9EE7E1C84}" dt="2022-12-22T04:41:01.625" v="37" actId="20577"/>
          <ac:spMkLst>
            <pc:docMk/>
            <pc:sldMk cId="3243905679" sldId="275"/>
            <ac:spMk id="4" creationId="{087AA9DA-C18A-7BD4-D766-DA9C3009F2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1563A-B4C7-4A8C-B4B7-0B0961FC1708}" type="datetimeFigureOut">
              <a:rPr lang="en-IN" smtClean="0"/>
              <a:t>22/05/23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C9BD0-257C-47FE-83CE-6AC528DDE45D}" type="slidenum">
              <a:rPr lang="en-IN" smtClean="0"/>
              <a:t>‹#›</a:t>
            </a:fld>
            <a:endParaRPr lang="en-IN"/>
          </a:p>
        </p:txBody>
      </p:sp>
    </p:spTree>
    <p:extLst>
      <p:ext uri="{BB962C8B-B14F-4D97-AF65-F5344CB8AC3E}">
        <p14:creationId xmlns:p14="http://schemas.microsoft.com/office/powerpoint/2010/main" val="1138181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5C9BD0-257C-47FE-83CE-6AC528DDE45D}" type="slidenum">
              <a:rPr lang="en-IN" smtClean="0"/>
              <a:t>8</a:t>
            </a:fld>
            <a:endParaRPr lang="en-IN"/>
          </a:p>
        </p:txBody>
      </p:sp>
    </p:spTree>
    <p:extLst>
      <p:ext uri="{BB962C8B-B14F-4D97-AF65-F5344CB8AC3E}">
        <p14:creationId xmlns:p14="http://schemas.microsoft.com/office/powerpoint/2010/main" val="1512426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DBB7F2E-3444-4A53-A229-2FFF89FAB42D}" type="datetimeFigureOut">
              <a:rPr lang="en-IN" smtClean="0"/>
              <a:t>22/05/23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ED1164-89F3-43BC-9FAC-8C28EA3B5611}"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BB7F2E-3444-4A53-A229-2FFF89FAB42D}" type="datetimeFigureOut">
              <a:rPr lang="en-IN" smtClean="0"/>
              <a:t>22/05/23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ED1164-89F3-43BC-9FAC-8C28EA3B561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BB7F2E-3444-4A53-A229-2FFF89FAB42D}" type="datetimeFigureOut">
              <a:rPr lang="en-IN" smtClean="0"/>
              <a:t>22/05/23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ED1164-89F3-43BC-9FAC-8C28EA3B5611}"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BB7F2E-3444-4A53-A229-2FFF89FAB42D}" type="datetimeFigureOut">
              <a:rPr lang="en-IN" smtClean="0"/>
              <a:t>22/05/23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ED1164-89F3-43BC-9FAC-8C28EA3B5611}"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BB7F2E-3444-4A53-A229-2FFF89FAB42D}" type="datetimeFigureOut">
              <a:rPr lang="en-IN" smtClean="0"/>
              <a:t>22/05/23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ED1164-89F3-43BC-9FAC-8C28EA3B5611}"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BB7F2E-3444-4A53-A229-2FFF89FAB42D}" type="datetimeFigureOut">
              <a:rPr lang="en-IN" smtClean="0"/>
              <a:t>22/05/23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ED1164-89F3-43BC-9FAC-8C28EA3B5611}"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BB7F2E-3444-4A53-A229-2FFF89FAB42D}" type="datetimeFigureOut">
              <a:rPr lang="en-IN" smtClean="0"/>
              <a:t>22/05/23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5ED1164-89F3-43BC-9FAC-8C28EA3B5611}"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BB7F2E-3444-4A53-A229-2FFF89FAB42D}" type="datetimeFigureOut">
              <a:rPr lang="en-IN" smtClean="0"/>
              <a:t>22/05/23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5ED1164-89F3-43BC-9FAC-8C28EA3B5611}"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BB7F2E-3444-4A53-A229-2FFF89FAB42D}" type="datetimeFigureOut">
              <a:rPr lang="en-IN" smtClean="0"/>
              <a:t>22/05/23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5ED1164-89F3-43BC-9FAC-8C28EA3B561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BB7F2E-3444-4A53-A229-2FFF89FAB42D}" type="datetimeFigureOut">
              <a:rPr lang="en-IN" smtClean="0"/>
              <a:t>22/05/23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ED1164-89F3-43BC-9FAC-8C28EA3B5611}"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BB7F2E-3444-4A53-A229-2FFF89FAB42D}" type="datetimeFigureOut">
              <a:rPr lang="en-IN" smtClean="0"/>
              <a:t>22/05/23</a:t>
            </a:fld>
            <a:endParaRPr lang="en-IN"/>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ED1164-89F3-43BC-9FAC-8C28EA3B5611}"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B7F2E-3444-4A53-A229-2FFF89FAB42D}" type="datetimeFigureOut">
              <a:rPr lang="en-IN" smtClean="0"/>
              <a:t>22/05/23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D1164-89F3-43BC-9FAC-8C28EA3B5611}" type="slidenum">
              <a:rPr lang="en-IN" smtClean="0"/>
              <a:t>‹#›</a:t>
            </a:fld>
            <a:endParaRPr lang="en-IN"/>
          </a:p>
        </p:txBody>
      </p:sp>
    </p:spTree>
    <p:extLst>
      <p:ext uri="{BB962C8B-B14F-4D97-AF65-F5344CB8AC3E}">
        <p14:creationId xmlns:p14="http://schemas.microsoft.com/office/powerpoint/2010/main" val="1126507016"/>
      </p:ext>
    </p:extLst>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3E85849-9B0E-C6E8-D0FA-183D71DF7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354" y="1466449"/>
            <a:ext cx="2303307" cy="1843040"/>
          </a:xfrm>
          <a:prstGeom prst="rect">
            <a:avLst/>
          </a:prstGeom>
        </p:spPr>
      </p:pic>
      <p:sp>
        <p:nvSpPr>
          <p:cNvPr id="3" name="TextBox 2">
            <a:extLst>
              <a:ext uri="{FF2B5EF4-FFF2-40B4-BE49-F238E27FC236}">
                <a16:creationId xmlns:a16="http://schemas.microsoft.com/office/drawing/2014/main" xmlns="" id="{5411B35A-0CDE-C982-1F36-DCA4514BD466}"/>
              </a:ext>
            </a:extLst>
          </p:cNvPr>
          <p:cNvSpPr txBox="1"/>
          <p:nvPr/>
        </p:nvSpPr>
        <p:spPr>
          <a:xfrm>
            <a:off x="-185680" y="622314"/>
            <a:ext cx="11285621" cy="461665"/>
          </a:xfrm>
          <a:prstGeom prst="rect">
            <a:avLst/>
          </a:prstGeom>
          <a:noFill/>
        </p:spPr>
        <p:txBody>
          <a:bodyPr wrap="square" rtlCol="0">
            <a:spAutoFit/>
          </a:bodyPr>
          <a:lstStyle/>
          <a:p>
            <a:pPr algn="ctr"/>
            <a:r>
              <a:rPr lang="en-US" sz="2400" dirty="0">
                <a:solidFill>
                  <a:srgbClr val="002060"/>
                </a:solidFill>
                <a:latin typeface="Times New Roman" charset="0"/>
                <a:ea typeface="Times New Roman" charset="0"/>
                <a:cs typeface="Times New Roman" charset="0"/>
              </a:rPr>
              <a:t>	</a:t>
            </a:r>
            <a:r>
              <a:rPr lang="en-US" sz="2400" dirty="0" smtClean="0">
                <a:solidFill>
                  <a:srgbClr val="002060"/>
                </a:solidFill>
                <a:latin typeface="Times New Roman" charset="0"/>
                <a:ea typeface="Times New Roman" charset="0"/>
                <a:cs typeface="Times New Roman" charset="0"/>
              </a:rPr>
              <a:t>     SRI </a:t>
            </a:r>
            <a:r>
              <a:rPr lang="en-US" sz="2400" dirty="0">
                <a:solidFill>
                  <a:srgbClr val="002060"/>
                </a:solidFill>
                <a:latin typeface="Times New Roman" charset="0"/>
                <a:ea typeface="Times New Roman" charset="0"/>
                <a:cs typeface="Times New Roman" charset="0"/>
              </a:rPr>
              <a:t>KRISHNARAJENDRA SILVER JUBILEE TECHNOLOGICAL INSTITUTE</a:t>
            </a:r>
            <a:endParaRPr lang="en-IN" sz="2400" dirty="0">
              <a:solidFill>
                <a:srgbClr val="002060"/>
              </a:solidFill>
              <a:latin typeface="Times New Roman" charset="0"/>
              <a:ea typeface="Times New Roman" charset="0"/>
              <a:cs typeface="Times New Roman" charset="0"/>
            </a:endParaRPr>
          </a:p>
        </p:txBody>
      </p:sp>
      <p:sp>
        <p:nvSpPr>
          <p:cNvPr id="6" name="TextBox 5">
            <a:extLst>
              <a:ext uri="{FF2B5EF4-FFF2-40B4-BE49-F238E27FC236}">
                <a16:creationId xmlns:a16="http://schemas.microsoft.com/office/drawing/2014/main" xmlns="" id="{36FBFE40-3452-5745-742F-A6B7D2AFF983}"/>
              </a:ext>
            </a:extLst>
          </p:cNvPr>
          <p:cNvSpPr txBox="1"/>
          <p:nvPr/>
        </p:nvSpPr>
        <p:spPr>
          <a:xfrm>
            <a:off x="6822662" y="4572241"/>
            <a:ext cx="4277280" cy="2585323"/>
          </a:xfrm>
          <a:prstGeom prst="rect">
            <a:avLst/>
          </a:prstGeom>
          <a:noFill/>
        </p:spPr>
        <p:txBody>
          <a:bodyPr wrap="square" rtlCol="0">
            <a:spAutoFit/>
          </a:bodyPr>
          <a:lstStyle/>
          <a:p>
            <a:endParaRPr lang="en-US" dirty="0">
              <a:solidFill>
                <a:schemeClr val="bg1">
                  <a:lumMod val="50000"/>
                </a:schemeClr>
              </a:solidFill>
              <a:latin typeface="Times New Roman" charset="0"/>
              <a:ea typeface="Times New Roman" charset="0"/>
              <a:cs typeface="Times New Roman" charset="0"/>
            </a:endParaRPr>
          </a:p>
          <a:p>
            <a:r>
              <a:rPr lang="en-US" dirty="0">
                <a:solidFill>
                  <a:schemeClr val="bg1">
                    <a:lumMod val="50000"/>
                  </a:schemeClr>
                </a:solidFill>
                <a:latin typeface="Times New Roman" charset="0"/>
                <a:ea typeface="Times New Roman" charset="0"/>
                <a:cs typeface="Times New Roman" charset="0"/>
              </a:rPr>
              <a:t>SUBMITTED BY,</a:t>
            </a:r>
          </a:p>
          <a:p>
            <a:r>
              <a:rPr lang="en-US" dirty="0" smtClean="0"/>
              <a:t>D SUPRITH                    (</a:t>
            </a:r>
            <a:r>
              <a:rPr lang="en-US" dirty="0"/>
              <a:t>1SK19CS010) </a:t>
            </a:r>
            <a:br>
              <a:rPr lang="en-US" dirty="0"/>
            </a:br>
            <a:r>
              <a:rPr lang="en-US" dirty="0"/>
              <a:t>MADHU SUDHAN </a:t>
            </a:r>
            <a:r>
              <a:rPr lang="en-US" dirty="0" smtClean="0"/>
              <a:t>N    (1SK19CS022) </a:t>
            </a:r>
          </a:p>
          <a:p>
            <a:r>
              <a:rPr lang="en-US" dirty="0" smtClean="0"/>
              <a:t>MITHUN </a:t>
            </a:r>
            <a:r>
              <a:rPr lang="en-US" dirty="0"/>
              <a:t>KUMAR G T </a:t>
            </a:r>
            <a:r>
              <a:rPr lang="en-US" dirty="0" smtClean="0"/>
              <a:t> (</a:t>
            </a:r>
            <a:r>
              <a:rPr lang="en-US" dirty="0"/>
              <a:t>1SK19CS023) </a:t>
            </a:r>
            <a:endParaRPr lang="en-US" dirty="0" smtClean="0"/>
          </a:p>
          <a:p>
            <a:r>
              <a:rPr lang="en-US" dirty="0" smtClean="0"/>
              <a:t>SUDHAKAR                   (</a:t>
            </a:r>
            <a:r>
              <a:rPr lang="en-US" dirty="0"/>
              <a:t>1SK20CS413) </a:t>
            </a:r>
          </a:p>
          <a:p>
            <a:endParaRPr lang="en-US" dirty="0"/>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7" name="TextBox 6">
            <a:extLst>
              <a:ext uri="{FF2B5EF4-FFF2-40B4-BE49-F238E27FC236}">
                <a16:creationId xmlns:a16="http://schemas.microsoft.com/office/drawing/2014/main" xmlns="" id="{1081DF33-F1AA-4F91-6349-38E460838175}"/>
              </a:ext>
            </a:extLst>
          </p:cNvPr>
          <p:cNvSpPr txBox="1"/>
          <p:nvPr/>
        </p:nvSpPr>
        <p:spPr>
          <a:xfrm>
            <a:off x="1128278" y="4849240"/>
            <a:ext cx="2513279" cy="1200329"/>
          </a:xfrm>
          <a:prstGeom prst="rect">
            <a:avLst/>
          </a:prstGeom>
          <a:noFill/>
        </p:spPr>
        <p:txBody>
          <a:bodyPr wrap="square" rtlCol="0">
            <a:spAutoFit/>
          </a:bodyPr>
          <a:lstStyle/>
          <a:p>
            <a:pPr algn="ctr"/>
            <a:r>
              <a:rPr lang="en-US" dirty="0">
                <a:solidFill>
                  <a:schemeClr val="bg1">
                    <a:lumMod val="50000"/>
                  </a:schemeClr>
                </a:solidFill>
                <a:latin typeface="Times New Roman" charset="0"/>
                <a:ea typeface="Times New Roman" charset="0"/>
                <a:cs typeface="Times New Roman" charset="0"/>
              </a:rPr>
              <a:t>Under the Guidance of  </a:t>
            </a:r>
            <a:r>
              <a:rPr lang="en-US" dirty="0">
                <a:latin typeface="Times New Roman" charset="0"/>
                <a:ea typeface="Times New Roman" charset="0"/>
                <a:cs typeface="Times New Roman" charset="0"/>
              </a:rPr>
              <a:t>Prof. </a:t>
            </a:r>
            <a:r>
              <a:rPr lang="en-US" dirty="0" err="1">
                <a:latin typeface="Times New Roman" charset="0"/>
                <a:ea typeface="Times New Roman" charset="0"/>
                <a:cs typeface="Times New Roman" charset="0"/>
              </a:rPr>
              <a:t>Somesha</a:t>
            </a:r>
            <a:r>
              <a:rPr lang="en-US" dirty="0">
                <a:latin typeface="Times New Roman" charset="0"/>
                <a:ea typeface="Times New Roman" charset="0"/>
                <a:cs typeface="Times New Roman" charset="0"/>
              </a:rPr>
              <a:t> M </a:t>
            </a:r>
          </a:p>
          <a:p>
            <a:pPr algn="ctr"/>
            <a:r>
              <a:rPr lang="en-US" dirty="0">
                <a:latin typeface="Times New Roman" charset="0"/>
                <a:ea typeface="Times New Roman" charset="0"/>
                <a:cs typeface="Times New Roman" charset="0"/>
              </a:rPr>
              <a:t>Assistant  Professor</a:t>
            </a:r>
          </a:p>
          <a:p>
            <a:pPr algn="ctr"/>
            <a:r>
              <a:rPr lang="en-US" dirty="0">
                <a:latin typeface="Times New Roman" charset="0"/>
                <a:ea typeface="Times New Roman" charset="0"/>
                <a:cs typeface="Times New Roman" charset="0"/>
              </a:rPr>
              <a:t>Dept. of CSE</a:t>
            </a:r>
            <a:endParaRPr lang="en-IN" dirty="0">
              <a:latin typeface="Times New Roman" charset="0"/>
              <a:ea typeface="Times New Roman" charset="0"/>
              <a:cs typeface="Times New Roman" charset="0"/>
            </a:endParaRPr>
          </a:p>
        </p:txBody>
      </p:sp>
      <p:sp>
        <p:nvSpPr>
          <p:cNvPr id="8" name="TextBox 7"/>
          <p:cNvSpPr txBox="1"/>
          <p:nvPr/>
        </p:nvSpPr>
        <p:spPr>
          <a:xfrm>
            <a:off x="3332101" y="1073159"/>
            <a:ext cx="4961743" cy="646331"/>
          </a:xfrm>
          <a:prstGeom prst="rect">
            <a:avLst/>
          </a:prstGeom>
          <a:noFill/>
        </p:spPr>
        <p:txBody>
          <a:bodyPr wrap="none" rtlCol="0">
            <a:spAutoFit/>
          </a:bodyPr>
          <a:lstStyle/>
          <a:p>
            <a:r>
              <a:rPr lang="en-IN">
                <a:latin typeface="Times New Roman" panose="02020603050405020304" pitchFamily="18" charset="0"/>
                <a:cs typeface="Times New Roman" panose="02020603050405020304" pitchFamily="18" charset="0"/>
              </a:rPr>
              <a:t>Department Of Computer Science And Engineering</a:t>
            </a:r>
          </a:p>
          <a:p>
            <a:endParaRPr lang="en-US"/>
          </a:p>
        </p:txBody>
      </p:sp>
      <p:sp>
        <p:nvSpPr>
          <p:cNvPr id="9" name="Rectangle 8"/>
          <p:cNvSpPr/>
          <p:nvPr/>
        </p:nvSpPr>
        <p:spPr>
          <a:xfrm>
            <a:off x="1499017" y="3368793"/>
            <a:ext cx="9338872" cy="646331"/>
          </a:xfrm>
          <a:prstGeom prst="rect">
            <a:avLst/>
          </a:prstGeom>
        </p:spPr>
        <p:txBody>
          <a:bodyPr wrap="square">
            <a:spAutoFit/>
          </a:bodyPr>
          <a:lstStyle/>
          <a:p>
            <a:r>
              <a:rPr lang="en-US" dirty="0" smtClean="0">
                <a:solidFill>
                  <a:srgbClr val="FFBF00"/>
                </a:solidFill>
                <a:latin typeface="TimesNewRomanPSMT" charset="0"/>
              </a:rPr>
              <a:t>                                      PROJECT </a:t>
            </a:r>
            <a:r>
              <a:rPr lang="en-US" dirty="0">
                <a:solidFill>
                  <a:srgbClr val="FFBF00"/>
                </a:solidFill>
                <a:latin typeface="TimesNewRomanPSMT" charset="0"/>
              </a:rPr>
              <a:t>PRESENTATION ON PHASE 2</a:t>
            </a:r>
            <a:endParaRPr lang="en-US" dirty="0"/>
          </a:p>
          <a:p>
            <a:r>
              <a:rPr lang="en-US" dirty="0" smtClean="0">
                <a:solidFill>
                  <a:srgbClr val="006DBF"/>
                </a:solidFill>
                <a:latin typeface="TimesNewRomanPSMT" charset="0"/>
              </a:rPr>
              <a:t>               “</a:t>
            </a:r>
            <a:r>
              <a:rPr lang="en-US" dirty="0">
                <a:solidFill>
                  <a:srgbClr val="006DBF"/>
                </a:solidFill>
                <a:latin typeface="TimesNewRomanPSMT" charset="0"/>
              </a:rPr>
              <a:t>AUTOMATED CRIMINAL IDENTIFICATION BY FACE RECOGNITION” </a:t>
            </a:r>
            <a:endParaRPr lang="en-US" dirty="0">
              <a:effectLst/>
            </a:endParaRPr>
          </a:p>
        </p:txBody>
      </p:sp>
    </p:spTree>
    <p:extLst>
      <p:ext uri="{BB962C8B-B14F-4D97-AF65-F5344CB8AC3E}">
        <p14:creationId xmlns:p14="http://schemas.microsoft.com/office/powerpoint/2010/main" val="17529645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46986549"/>
              </p:ext>
            </p:extLst>
          </p:nvPr>
        </p:nvGraphicFramePr>
        <p:xfrm>
          <a:off x="225289" y="960286"/>
          <a:ext cx="11767929" cy="4981990"/>
        </p:xfrm>
        <a:graphic>
          <a:graphicData uri="http://schemas.openxmlformats.org/drawingml/2006/table">
            <a:tbl>
              <a:tblPr firstRow="1" firstCol="1" bandRow="1">
                <a:tableStyleId>{46F890A9-2807-4EBB-B81D-B2AA78EC7F39}</a:tableStyleId>
              </a:tblPr>
              <a:tblGrid>
                <a:gridCol w="732064"/>
                <a:gridCol w="2013178"/>
                <a:gridCol w="1283417"/>
                <a:gridCol w="1789044"/>
                <a:gridCol w="1656521"/>
                <a:gridCol w="1298713"/>
                <a:gridCol w="1311245"/>
                <a:gridCol w="1683747"/>
              </a:tblGrid>
              <a:tr h="470950">
                <a:tc>
                  <a:txBody>
                    <a:bodyPr/>
                    <a:lstStyle/>
                    <a:p>
                      <a:pPr algn="l">
                        <a:lnSpc>
                          <a:spcPct val="100000"/>
                        </a:lnSpc>
                        <a:spcAft>
                          <a:spcPts val="0"/>
                        </a:spcAft>
                      </a:pPr>
                      <a:r>
                        <a:rPr lang="en-GB" sz="1400" dirty="0" smtClean="0">
                          <a:solidFill>
                            <a:schemeClr val="lt1"/>
                          </a:solidFill>
                          <a:effectLst/>
                          <a:latin typeface="Times New Roman" charset="0"/>
                          <a:ea typeface="Times New Roman" charset="0"/>
                          <a:cs typeface="Times New Roman" charset="0"/>
                        </a:rPr>
                        <a:t>SL.NO</a:t>
                      </a:r>
                    </a:p>
                    <a:p>
                      <a:pPr algn="l">
                        <a:lnSpc>
                          <a:spcPct val="100000"/>
                        </a:lnSpc>
                        <a:spcAft>
                          <a:spcPts val="0"/>
                        </a:spcAft>
                      </a:pPr>
                      <a:endParaRPr lang="en-GB" sz="1400" dirty="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dirty="0">
                          <a:effectLst/>
                          <a:latin typeface="Times New Roman" charset="0"/>
                          <a:ea typeface="Times New Roman" charset="0"/>
                          <a:cs typeface="Times New Roman" charset="0"/>
                        </a:rPr>
                        <a:t>TITLE</a:t>
                      </a:r>
                      <a:endParaRPr lang="en-GB" sz="1400" dirty="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a:effectLst/>
                          <a:latin typeface="Times New Roman" charset="0"/>
                          <a:ea typeface="Times New Roman" charset="0"/>
                          <a:cs typeface="Times New Roman" charset="0"/>
                        </a:rPr>
                        <a:t>AUTHOR</a:t>
                      </a:r>
                      <a:endParaRPr lang="en-GB" sz="140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dirty="0">
                          <a:effectLst/>
                          <a:latin typeface="Times New Roman" charset="0"/>
                          <a:ea typeface="Times New Roman" charset="0"/>
                          <a:cs typeface="Times New Roman" charset="0"/>
                        </a:rPr>
                        <a:t>METHODOLOGY</a:t>
                      </a:r>
                      <a:endParaRPr lang="en-GB" sz="1400" dirty="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dirty="0">
                          <a:effectLst/>
                          <a:latin typeface="Times New Roman" charset="0"/>
                          <a:ea typeface="Times New Roman" charset="0"/>
                          <a:cs typeface="Times New Roman" charset="0"/>
                        </a:rPr>
                        <a:t>CONTRIBUTION</a:t>
                      </a:r>
                      <a:endParaRPr lang="en-GB" sz="1400" dirty="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a:effectLst/>
                          <a:latin typeface="Times New Roman" charset="0"/>
                          <a:ea typeface="Times New Roman" charset="0"/>
                          <a:cs typeface="Times New Roman" charset="0"/>
                        </a:rPr>
                        <a:t>EFFICIENCY</a:t>
                      </a:r>
                      <a:endParaRPr lang="en-GB" sz="140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dirty="0">
                          <a:effectLst/>
                          <a:latin typeface="Times New Roman" charset="0"/>
                          <a:ea typeface="Times New Roman" charset="0"/>
                          <a:cs typeface="Times New Roman" charset="0"/>
                        </a:rPr>
                        <a:t>DRAWBACKS</a:t>
                      </a:r>
                      <a:endParaRPr lang="en-GB" sz="1400" dirty="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dirty="0">
                          <a:effectLst/>
                          <a:latin typeface="Times New Roman" charset="0"/>
                          <a:ea typeface="Times New Roman" charset="0"/>
                          <a:cs typeface="Times New Roman" charset="0"/>
                        </a:rPr>
                        <a:t>FUTURE SCOPE</a:t>
                      </a:r>
                      <a:endParaRPr lang="en-GB" sz="1400" dirty="0">
                        <a:solidFill>
                          <a:schemeClr val="tx1"/>
                        </a:solidFill>
                        <a:effectLst/>
                        <a:latin typeface="Times New Roman" charset="0"/>
                        <a:ea typeface="Times New Roman" charset="0"/>
                        <a:cs typeface="Times New Roman" charset="0"/>
                      </a:endParaRPr>
                    </a:p>
                  </a:txBody>
                  <a:tcPr marL="56873" marR="56873" marT="0" marB="0"/>
                </a:tc>
              </a:tr>
              <a:tr h="1405497">
                <a:tc>
                  <a:txBody>
                    <a:bodyPr/>
                    <a:lstStyle/>
                    <a:p>
                      <a:pPr algn="l">
                        <a:lnSpc>
                          <a:spcPct val="100000"/>
                        </a:lnSpc>
                        <a:spcAft>
                          <a:spcPts val="1330"/>
                        </a:spcAft>
                      </a:pPr>
                      <a:r>
                        <a:rPr lang="en-GB" sz="1400" dirty="0" smtClean="0">
                          <a:effectLst/>
                          <a:latin typeface="Times New Roman" charset="0"/>
                          <a:ea typeface="Times New Roman" charset="0"/>
                          <a:cs typeface="Times New Roman" charset="0"/>
                        </a:rPr>
                        <a:t>3.</a:t>
                      </a:r>
                      <a:endParaRPr lang="en-GB" sz="1400" dirty="0">
                        <a:effectLst/>
                        <a:latin typeface="Times New Roman" charset="0"/>
                        <a:ea typeface="Times New Roman" charset="0"/>
                        <a:cs typeface="Times New Roman" charset="0"/>
                      </a:endParaRPr>
                    </a:p>
                  </a:txBody>
                  <a:tcPr marL="66564" marR="66564" marT="0" marB="0"/>
                </a:tc>
                <a:tc>
                  <a:txBody>
                    <a:bodyPr/>
                    <a:lstStyle/>
                    <a:p>
                      <a:pPr algn="l">
                        <a:lnSpc>
                          <a:spcPct val="100000"/>
                        </a:lnSpc>
                        <a:spcAft>
                          <a:spcPts val="1200"/>
                        </a:spcAft>
                      </a:pPr>
                      <a:r>
                        <a:rPr lang="en-GB" sz="1400" dirty="0">
                          <a:effectLst/>
                          <a:latin typeface="Times New Roman" charset="0"/>
                          <a:ea typeface="Times New Roman" charset="0"/>
                          <a:cs typeface="Times New Roman" charset="0"/>
                        </a:rPr>
                        <a:t>Automated Criminal Identification By Face Recognition Using Open Computer Vision Classifiers </a:t>
                      </a:r>
                    </a:p>
                    <a:p>
                      <a:pPr algn="l">
                        <a:lnSpc>
                          <a:spcPct val="100000"/>
                        </a:lnSpc>
                        <a:spcAft>
                          <a:spcPts val="1330"/>
                        </a:spcAft>
                      </a:pPr>
                      <a:r>
                        <a:rPr lang="en-GB" sz="1400" dirty="0">
                          <a:effectLst/>
                          <a:latin typeface="Times New Roman" charset="0"/>
                          <a:ea typeface="Times New Roman" charset="0"/>
                          <a:cs typeface="Times New Roman" charset="0"/>
                        </a:rPr>
                        <a:t> </a:t>
                      </a:r>
                    </a:p>
                  </a:txBody>
                  <a:tcPr marL="66564" marR="66564" marT="0" marB="0"/>
                </a:tc>
                <a:tc>
                  <a:txBody>
                    <a:bodyPr/>
                    <a:lstStyle/>
                    <a:p>
                      <a:pPr algn="l">
                        <a:lnSpc>
                          <a:spcPct val="100000"/>
                        </a:lnSpc>
                        <a:spcAft>
                          <a:spcPts val="1200"/>
                        </a:spcAft>
                      </a:pPr>
                      <a:r>
                        <a:rPr lang="en-GB" sz="1400" dirty="0" err="1">
                          <a:effectLst/>
                          <a:latin typeface="Times New Roman" charset="0"/>
                          <a:ea typeface="Times New Roman" charset="0"/>
                          <a:cs typeface="Times New Roman" charset="0"/>
                        </a:rPr>
                        <a:t>Impana.H.C</a:t>
                      </a:r>
                      <a:r>
                        <a:rPr lang="en-GB" sz="1400" dirty="0">
                          <a:effectLst/>
                          <a:latin typeface="Times New Roman" charset="0"/>
                          <a:ea typeface="Times New Roman" charset="0"/>
                          <a:cs typeface="Times New Roman" charset="0"/>
                        </a:rPr>
                        <a:t> </a:t>
                      </a:r>
                    </a:p>
                    <a:p>
                      <a:pPr algn="l">
                        <a:lnSpc>
                          <a:spcPct val="100000"/>
                        </a:lnSpc>
                        <a:spcAft>
                          <a:spcPts val="0"/>
                        </a:spcAft>
                      </a:pPr>
                      <a:r>
                        <a:rPr lang="en-GB" sz="1400" dirty="0">
                          <a:effectLst/>
                          <a:latin typeface="Times New Roman" charset="0"/>
                          <a:ea typeface="Times New Roman" charset="0"/>
                          <a:cs typeface="Times New Roman" charset="0"/>
                        </a:rPr>
                        <a:t>Et Al</a:t>
                      </a:r>
                    </a:p>
                  </a:txBody>
                  <a:tcPr marL="66564" marR="66564" marT="0" marB="0"/>
                </a:tc>
                <a:tc>
                  <a:txBody>
                    <a:bodyPr/>
                    <a:lstStyle/>
                    <a:p>
                      <a:pPr algn="l">
                        <a:lnSpc>
                          <a:spcPct val="100000"/>
                        </a:lnSpc>
                        <a:spcAft>
                          <a:spcPts val="1200"/>
                        </a:spcAft>
                      </a:pPr>
                      <a:r>
                        <a:rPr lang="en-GB" sz="1400" dirty="0">
                          <a:effectLst/>
                          <a:latin typeface="Times New Roman" charset="0"/>
                          <a:ea typeface="Times New Roman" charset="0"/>
                          <a:cs typeface="Times New Roman" charset="0"/>
                        </a:rPr>
                        <a:t>Methodology steps</a:t>
                      </a:r>
                    </a:p>
                    <a:p>
                      <a:pPr algn="l">
                        <a:lnSpc>
                          <a:spcPct val="100000"/>
                        </a:lnSpc>
                        <a:spcAft>
                          <a:spcPts val="0"/>
                        </a:spcAft>
                      </a:pPr>
                      <a:r>
                        <a:rPr lang="en-GB" sz="1400" dirty="0">
                          <a:effectLst/>
                          <a:latin typeface="Times New Roman" charset="0"/>
                          <a:ea typeface="Times New Roman" charset="0"/>
                          <a:cs typeface="Times New Roman" charset="0"/>
                        </a:rPr>
                        <a:t>1) planning; </a:t>
                      </a:r>
                    </a:p>
                    <a:p>
                      <a:pPr algn="l">
                        <a:lnSpc>
                          <a:spcPct val="100000"/>
                        </a:lnSpc>
                        <a:spcAft>
                          <a:spcPts val="0"/>
                        </a:spcAft>
                      </a:pPr>
                      <a:r>
                        <a:rPr lang="en-GB" sz="1400" dirty="0">
                          <a:effectLst/>
                          <a:latin typeface="Times New Roman" charset="0"/>
                          <a:ea typeface="Times New Roman" charset="0"/>
                          <a:cs typeface="Times New Roman" charset="0"/>
                        </a:rPr>
                        <a:t>(2) requirement analysis;</a:t>
                      </a:r>
                    </a:p>
                    <a:p>
                      <a:pPr algn="l">
                        <a:lnSpc>
                          <a:spcPct val="100000"/>
                        </a:lnSpc>
                        <a:spcAft>
                          <a:spcPts val="0"/>
                        </a:spcAft>
                      </a:pPr>
                      <a:r>
                        <a:rPr lang="en-GB" sz="1400" dirty="0">
                          <a:effectLst/>
                          <a:latin typeface="Times New Roman" charset="0"/>
                          <a:ea typeface="Times New Roman" charset="0"/>
                          <a:cs typeface="Times New Roman" charset="0"/>
                        </a:rPr>
                        <a:t>(3) design; </a:t>
                      </a:r>
                    </a:p>
                    <a:p>
                      <a:pPr algn="l">
                        <a:lnSpc>
                          <a:spcPct val="100000"/>
                        </a:lnSpc>
                        <a:spcAft>
                          <a:spcPts val="0"/>
                        </a:spcAft>
                      </a:pPr>
                      <a:r>
                        <a:rPr lang="en-GB" sz="1400" dirty="0">
                          <a:effectLst/>
                          <a:latin typeface="Times New Roman" charset="0"/>
                          <a:ea typeface="Times New Roman" charset="0"/>
                          <a:cs typeface="Times New Roman" charset="0"/>
                        </a:rPr>
                        <a:t>(4) implementation and testing</a:t>
                      </a:r>
                    </a:p>
                  </a:txBody>
                  <a:tcPr marL="66564" marR="66564" marT="0" marB="0"/>
                </a:tc>
                <a:tc>
                  <a:txBody>
                    <a:bodyPr/>
                    <a:lstStyle/>
                    <a:p>
                      <a:pPr algn="l">
                        <a:lnSpc>
                          <a:spcPct val="100000"/>
                        </a:lnSpc>
                        <a:spcAft>
                          <a:spcPts val="1200"/>
                        </a:spcAft>
                      </a:pPr>
                      <a:r>
                        <a:rPr lang="en-GB" sz="1400" dirty="0">
                          <a:effectLst/>
                          <a:latin typeface="Times New Roman" charset="0"/>
                          <a:ea typeface="Times New Roman" charset="0"/>
                          <a:cs typeface="Times New Roman" charset="0"/>
                        </a:rPr>
                        <a:t>Face recognition system based on </a:t>
                      </a:r>
                      <a:r>
                        <a:rPr lang="en-GB" sz="1400" dirty="0" err="1">
                          <a:effectLst/>
                          <a:latin typeface="Times New Roman" charset="0"/>
                          <a:ea typeface="Times New Roman" charset="0"/>
                          <a:cs typeface="Times New Roman" charset="0"/>
                        </a:rPr>
                        <a:t>Haar</a:t>
                      </a:r>
                      <a:r>
                        <a:rPr lang="en-GB" sz="1400" dirty="0">
                          <a:effectLst/>
                          <a:latin typeface="Times New Roman" charset="0"/>
                          <a:ea typeface="Times New Roman" charset="0"/>
                          <a:cs typeface="Times New Roman" charset="0"/>
                        </a:rPr>
                        <a:t> cascade will be implemented. </a:t>
                      </a:r>
                    </a:p>
                    <a:p>
                      <a:pPr algn="l">
                        <a:lnSpc>
                          <a:spcPct val="100000"/>
                        </a:lnSpc>
                        <a:spcAft>
                          <a:spcPts val="1200"/>
                        </a:spcAft>
                      </a:pPr>
                      <a:r>
                        <a:rPr lang="en-GB" sz="1400" dirty="0">
                          <a:effectLst/>
                          <a:latin typeface="Times New Roman" charset="0"/>
                          <a:ea typeface="Times New Roman" charset="0"/>
                          <a:cs typeface="Times New Roman" charset="0"/>
                        </a:rPr>
                        <a:t> </a:t>
                      </a:r>
                    </a:p>
                  </a:txBody>
                  <a:tcPr marL="66564" marR="66564" marT="0" marB="0"/>
                </a:tc>
                <a:tc>
                  <a:txBody>
                    <a:bodyPr/>
                    <a:lstStyle/>
                    <a:p>
                      <a:pPr algn="l">
                        <a:lnSpc>
                          <a:spcPct val="100000"/>
                        </a:lnSpc>
                        <a:spcAft>
                          <a:spcPts val="1200"/>
                        </a:spcAft>
                      </a:pPr>
                      <a:r>
                        <a:rPr lang="en-GB" sz="1400" dirty="0">
                          <a:effectLst/>
                          <a:latin typeface="Times New Roman" charset="0"/>
                          <a:ea typeface="Times New Roman" charset="0"/>
                          <a:cs typeface="Times New Roman" charset="0"/>
                        </a:rPr>
                        <a:t>Accuracy -around   </a:t>
                      </a:r>
                      <a:r>
                        <a:rPr lang="en-GB" sz="1400" dirty="0" smtClean="0">
                          <a:effectLst/>
                          <a:latin typeface="Times New Roman" charset="0"/>
                          <a:ea typeface="Times New Roman" charset="0"/>
                          <a:cs typeface="Times New Roman" charset="0"/>
                        </a:rPr>
                        <a:t>80</a:t>
                      </a:r>
                      <a:r>
                        <a:rPr lang="en-GB" sz="1400" dirty="0">
                          <a:effectLst/>
                          <a:latin typeface="Times New Roman" charset="0"/>
                          <a:ea typeface="Times New Roman" charset="0"/>
                          <a:cs typeface="Times New Roman" charset="0"/>
                        </a:rPr>
                        <a:t>%</a:t>
                      </a:r>
                    </a:p>
                  </a:txBody>
                  <a:tcPr marL="66564" marR="66564" marT="0" marB="0"/>
                </a:tc>
                <a:tc>
                  <a:txBody>
                    <a:bodyPr/>
                    <a:lstStyle/>
                    <a:p>
                      <a:pPr algn="l">
                        <a:lnSpc>
                          <a:spcPct val="100000"/>
                        </a:lnSpc>
                        <a:spcAft>
                          <a:spcPts val="1200"/>
                        </a:spcAft>
                      </a:pPr>
                      <a:r>
                        <a:rPr lang="en-GB" sz="1400" dirty="0">
                          <a:effectLst/>
                          <a:latin typeface="Times New Roman" charset="0"/>
                          <a:ea typeface="Times New Roman" charset="0"/>
                          <a:cs typeface="Times New Roman" charset="0"/>
                        </a:rPr>
                        <a:t>It used to take much time to find any criminals </a:t>
                      </a:r>
                    </a:p>
                    <a:p>
                      <a:pPr algn="l">
                        <a:lnSpc>
                          <a:spcPct val="100000"/>
                        </a:lnSpc>
                        <a:spcAft>
                          <a:spcPts val="1200"/>
                        </a:spcAft>
                      </a:pPr>
                      <a:r>
                        <a:rPr lang="en-GB" sz="1400" dirty="0">
                          <a:effectLst/>
                          <a:latin typeface="Times New Roman" charset="0"/>
                          <a:ea typeface="Times New Roman" charset="0"/>
                          <a:cs typeface="Times New Roman" charset="0"/>
                        </a:rPr>
                        <a:t> </a:t>
                      </a:r>
                    </a:p>
                  </a:txBody>
                  <a:tcPr marL="66564" marR="66564" marT="0" marB="0"/>
                </a:tc>
                <a:tc>
                  <a:txBody>
                    <a:bodyPr/>
                    <a:lstStyle/>
                    <a:p>
                      <a:pPr algn="l">
                        <a:lnSpc>
                          <a:spcPct val="100000"/>
                        </a:lnSpc>
                        <a:spcAft>
                          <a:spcPts val="1200"/>
                        </a:spcAft>
                      </a:pPr>
                      <a:r>
                        <a:rPr lang="en-GB" sz="1400" dirty="0">
                          <a:effectLst/>
                          <a:latin typeface="Times New Roman" charset="0"/>
                          <a:ea typeface="Times New Roman" charset="0"/>
                          <a:cs typeface="Times New Roman" charset="0"/>
                        </a:rPr>
                        <a:t>some changes in the new face image to be recognized can be allowed.</a:t>
                      </a:r>
                    </a:p>
                  </a:txBody>
                  <a:tcPr marL="66564" marR="66564" marT="0" marB="0"/>
                </a:tc>
              </a:tr>
              <a:tr h="2810994">
                <a:tc>
                  <a:txBody>
                    <a:bodyPr/>
                    <a:lstStyle/>
                    <a:p>
                      <a:pPr algn="l">
                        <a:lnSpc>
                          <a:spcPct val="100000"/>
                        </a:lnSpc>
                        <a:spcAft>
                          <a:spcPts val="1200"/>
                        </a:spcAft>
                      </a:pPr>
                      <a:r>
                        <a:rPr lang="en-GB" sz="1400" dirty="0" smtClean="0">
                          <a:effectLst/>
                          <a:latin typeface="Times New Roman" charset="0"/>
                          <a:ea typeface="Times New Roman" charset="0"/>
                          <a:cs typeface="Times New Roman" charset="0"/>
                        </a:rPr>
                        <a:t>4.</a:t>
                      </a:r>
                      <a:endParaRPr lang="en-GB" sz="1400" dirty="0">
                        <a:effectLst/>
                        <a:latin typeface="Times New Roman" charset="0"/>
                        <a:ea typeface="Times New Roman" charset="0"/>
                        <a:cs typeface="Times New Roman" charset="0"/>
                      </a:endParaRPr>
                    </a:p>
                  </a:txBody>
                  <a:tcPr marL="66564" marR="66564" marT="0" marB="0"/>
                </a:tc>
                <a:tc>
                  <a:txBody>
                    <a:bodyPr/>
                    <a:lstStyle/>
                    <a:p>
                      <a:pPr algn="l">
                        <a:lnSpc>
                          <a:spcPct val="100000"/>
                        </a:lnSpc>
                        <a:spcAft>
                          <a:spcPts val="1330"/>
                        </a:spcAft>
                      </a:pPr>
                      <a:r>
                        <a:rPr lang="en-GB" sz="1400" dirty="0">
                          <a:effectLst/>
                          <a:latin typeface="Times New Roman" charset="0"/>
                          <a:ea typeface="Times New Roman" charset="0"/>
                          <a:cs typeface="Times New Roman" charset="0"/>
                        </a:rPr>
                        <a:t>Real-Time Criminal Identification System Based On Face Recognition</a:t>
                      </a:r>
                    </a:p>
                    <a:p>
                      <a:pPr algn="l">
                        <a:lnSpc>
                          <a:spcPct val="100000"/>
                        </a:lnSpc>
                        <a:spcAft>
                          <a:spcPts val="1200"/>
                        </a:spcAft>
                      </a:pPr>
                      <a:r>
                        <a:rPr lang="en-GB" sz="1400" dirty="0">
                          <a:effectLst/>
                          <a:latin typeface="Times New Roman" charset="0"/>
                          <a:ea typeface="Times New Roman" charset="0"/>
                          <a:cs typeface="Times New Roman" charset="0"/>
                        </a:rPr>
                        <a:t> </a:t>
                      </a:r>
                    </a:p>
                  </a:txBody>
                  <a:tcPr marL="66564" marR="66564" marT="0" marB="0"/>
                </a:tc>
                <a:tc>
                  <a:txBody>
                    <a:bodyPr/>
                    <a:lstStyle/>
                    <a:p>
                      <a:pPr algn="l">
                        <a:lnSpc>
                          <a:spcPct val="100000"/>
                        </a:lnSpc>
                        <a:spcAft>
                          <a:spcPts val="0"/>
                        </a:spcAft>
                      </a:pPr>
                      <a:r>
                        <a:rPr lang="en-GB" sz="1400" dirty="0" err="1">
                          <a:effectLst/>
                          <a:latin typeface="Times New Roman" charset="0"/>
                          <a:ea typeface="Times New Roman" charset="0"/>
                          <a:cs typeface="Times New Roman" charset="0"/>
                        </a:rPr>
                        <a:t>Mr.R.Prashanth</a:t>
                      </a:r>
                      <a:r>
                        <a:rPr lang="en-GB" sz="1400" dirty="0">
                          <a:effectLst/>
                          <a:latin typeface="Times New Roman" charset="0"/>
                          <a:ea typeface="Times New Roman" charset="0"/>
                          <a:cs typeface="Times New Roman" charset="0"/>
                        </a:rPr>
                        <a:t> </a:t>
                      </a:r>
                      <a:r>
                        <a:rPr lang="en-GB" sz="1400" dirty="0" err="1">
                          <a:effectLst/>
                          <a:latin typeface="Times New Roman" charset="0"/>
                          <a:ea typeface="Times New Roman" charset="0"/>
                          <a:cs typeface="Times New Roman" charset="0"/>
                        </a:rPr>
                        <a:t>Kumar,Et</a:t>
                      </a:r>
                      <a:r>
                        <a:rPr lang="en-GB" sz="1400" dirty="0">
                          <a:effectLst/>
                          <a:latin typeface="Times New Roman" charset="0"/>
                          <a:ea typeface="Times New Roman" charset="0"/>
                          <a:cs typeface="Times New Roman" charset="0"/>
                        </a:rPr>
                        <a:t> Al</a:t>
                      </a:r>
                    </a:p>
                    <a:p>
                      <a:pPr algn="l">
                        <a:lnSpc>
                          <a:spcPct val="100000"/>
                        </a:lnSpc>
                        <a:spcAft>
                          <a:spcPts val="1200"/>
                        </a:spcAft>
                      </a:pPr>
                      <a:r>
                        <a:rPr lang="en-GB" sz="1400" dirty="0">
                          <a:effectLst/>
                          <a:latin typeface="Times New Roman" charset="0"/>
                          <a:ea typeface="Times New Roman" charset="0"/>
                          <a:cs typeface="Times New Roman" charset="0"/>
                        </a:rPr>
                        <a:t> </a:t>
                      </a:r>
                    </a:p>
                  </a:txBody>
                  <a:tcPr marL="66564" marR="66564" marT="0" marB="0"/>
                </a:tc>
                <a:tc>
                  <a:txBody>
                    <a:bodyPr/>
                    <a:lstStyle/>
                    <a:p>
                      <a:pPr algn="l">
                        <a:lnSpc>
                          <a:spcPct val="100000"/>
                        </a:lnSpc>
                        <a:spcAft>
                          <a:spcPts val="1200"/>
                        </a:spcAft>
                      </a:pPr>
                      <a:r>
                        <a:rPr lang="en-GB" sz="1400" dirty="0">
                          <a:effectLst/>
                          <a:latin typeface="Times New Roman" charset="0"/>
                          <a:ea typeface="Times New Roman" charset="0"/>
                          <a:cs typeface="Times New Roman" charset="0"/>
                        </a:rPr>
                        <a:t>Various categories of facial recognition algorithms:</a:t>
                      </a:r>
                    </a:p>
                    <a:p>
                      <a:pPr algn="l">
                        <a:lnSpc>
                          <a:spcPct val="100000"/>
                        </a:lnSpc>
                        <a:spcAft>
                          <a:spcPts val="1200"/>
                        </a:spcAft>
                        <a:tabLst>
                          <a:tab pos="139700" algn="l"/>
                          <a:tab pos="457200" algn="l"/>
                        </a:tabLst>
                      </a:pPr>
                      <a:r>
                        <a:rPr lang="en-GB" sz="1400" dirty="0">
                          <a:effectLst/>
                          <a:latin typeface="Times New Roman" charset="0"/>
                          <a:ea typeface="Times New Roman" charset="0"/>
                          <a:cs typeface="Times New Roman" charset="0"/>
                        </a:rPr>
                        <a:t>1. Neural networks. </a:t>
                      </a:r>
                    </a:p>
                    <a:p>
                      <a:pPr algn="l">
                        <a:lnSpc>
                          <a:spcPct val="100000"/>
                        </a:lnSpc>
                        <a:spcAft>
                          <a:spcPts val="1200"/>
                        </a:spcAft>
                        <a:tabLst>
                          <a:tab pos="139700" algn="l"/>
                          <a:tab pos="457200" algn="l"/>
                        </a:tabLst>
                      </a:pPr>
                      <a:r>
                        <a:rPr lang="en-GB" sz="1400" dirty="0">
                          <a:effectLst/>
                          <a:latin typeface="Times New Roman" charset="0"/>
                          <a:ea typeface="Times New Roman" charset="0"/>
                          <a:cs typeface="Times New Roman" charset="0"/>
                        </a:rPr>
                        <a:t>2. Feature analysis. </a:t>
                      </a:r>
                    </a:p>
                    <a:p>
                      <a:pPr algn="l">
                        <a:lnSpc>
                          <a:spcPct val="100000"/>
                        </a:lnSpc>
                        <a:spcAft>
                          <a:spcPts val="1200"/>
                        </a:spcAft>
                        <a:tabLst>
                          <a:tab pos="139700" algn="l"/>
                          <a:tab pos="457200" algn="l"/>
                        </a:tabLst>
                      </a:pPr>
                      <a:r>
                        <a:rPr lang="en-GB" sz="1400" dirty="0">
                          <a:effectLst/>
                          <a:latin typeface="Times New Roman" charset="0"/>
                          <a:ea typeface="Times New Roman" charset="0"/>
                          <a:cs typeface="Times New Roman" charset="0"/>
                        </a:rPr>
                        <a:t>3. Graph matching. </a:t>
                      </a:r>
                    </a:p>
                    <a:p>
                      <a:pPr algn="l">
                        <a:lnSpc>
                          <a:spcPct val="100000"/>
                        </a:lnSpc>
                        <a:spcAft>
                          <a:spcPts val="1200"/>
                        </a:spcAft>
                      </a:pPr>
                      <a:r>
                        <a:rPr lang="en-GB" sz="1400" dirty="0">
                          <a:effectLst/>
                          <a:latin typeface="Times New Roman" charset="0"/>
                          <a:ea typeface="Times New Roman" charset="0"/>
                          <a:cs typeface="Times New Roman" charset="0"/>
                        </a:rPr>
                        <a:t>4. Information theory. </a:t>
                      </a:r>
                    </a:p>
                  </a:txBody>
                  <a:tcPr marL="66564" marR="66564" marT="0" marB="0"/>
                </a:tc>
                <a:tc>
                  <a:txBody>
                    <a:bodyPr/>
                    <a:lstStyle/>
                    <a:p>
                      <a:pPr algn="l">
                        <a:lnSpc>
                          <a:spcPct val="100000"/>
                        </a:lnSpc>
                        <a:spcAft>
                          <a:spcPts val="1200"/>
                        </a:spcAft>
                      </a:pPr>
                      <a:r>
                        <a:rPr lang="en-GB" sz="1400" dirty="0">
                          <a:effectLst/>
                          <a:latin typeface="Times New Roman" charset="0"/>
                          <a:ea typeface="Times New Roman" charset="0"/>
                          <a:cs typeface="Times New Roman" charset="0"/>
                        </a:rPr>
                        <a:t>This project is intended to identify a person using the images previously taken. The identification will be done according the previous images of different persons. </a:t>
                      </a:r>
                    </a:p>
                    <a:p>
                      <a:pPr algn="l">
                        <a:lnSpc>
                          <a:spcPct val="100000"/>
                        </a:lnSpc>
                        <a:spcAft>
                          <a:spcPts val="1200"/>
                        </a:spcAft>
                        <a:tabLst>
                          <a:tab pos="139700" algn="l"/>
                          <a:tab pos="457200" algn="l"/>
                        </a:tabLst>
                      </a:pPr>
                      <a:r>
                        <a:rPr lang="en-GB" sz="1400" dirty="0">
                          <a:effectLst/>
                          <a:latin typeface="Times New Roman" charset="0"/>
                          <a:ea typeface="Times New Roman" charset="0"/>
                          <a:cs typeface="Times New Roman" charset="0"/>
                        </a:rPr>
                        <a:t> </a:t>
                      </a:r>
                    </a:p>
                    <a:p>
                      <a:pPr algn="l">
                        <a:lnSpc>
                          <a:spcPct val="100000"/>
                        </a:lnSpc>
                        <a:spcAft>
                          <a:spcPts val="1200"/>
                        </a:spcAft>
                      </a:pPr>
                      <a:r>
                        <a:rPr lang="en-GB" sz="1400" dirty="0">
                          <a:effectLst/>
                          <a:latin typeface="Times New Roman" charset="0"/>
                          <a:ea typeface="Times New Roman" charset="0"/>
                          <a:cs typeface="Times New Roman" charset="0"/>
                        </a:rPr>
                        <a:t>		</a:t>
                      </a:r>
                    </a:p>
                  </a:txBody>
                  <a:tcPr marL="66564" marR="66564" marT="0" marB="0"/>
                </a:tc>
                <a:tc>
                  <a:txBody>
                    <a:bodyPr/>
                    <a:lstStyle/>
                    <a:p>
                      <a:pPr algn="l">
                        <a:lnSpc>
                          <a:spcPct val="100000"/>
                        </a:lnSpc>
                        <a:spcAft>
                          <a:spcPts val="1200"/>
                        </a:spcAft>
                      </a:pPr>
                      <a:r>
                        <a:rPr lang="en-GB" sz="1400" dirty="0">
                          <a:effectLst/>
                          <a:latin typeface="Times New Roman" charset="0"/>
                          <a:ea typeface="Times New Roman" charset="0"/>
                          <a:cs typeface="Times New Roman" charset="0"/>
                        </a:rPr>
                        <a:t>Application is 95 percent accurate </a:t>
                      </a:r>
                    </a:p>
                    <a:p>
                      <a:pPr algn="l">
                        <a:lnSpc>
                          <a:spcPct val="100000"/>
                        </a:lnSpc>
                        <a:spcAft>
                          <a:spcPts val="1200"/>
                        </a:spcAft>
                      </a:pPr>
                      <a:r>
                        <a:rPr lang="en-GB" sz="1400" dirty="0">
                          <a:effectLst/>
                          <a:latin typeface="Times New Roman" charset="0"/>
                          <a:ea typeface="Times New Roman" charset="0"/>
                          <a:cs typeface="Times New Roman" charset="0"/>
                        </a:rPr>
                        <a:t> </a:t>
                      </a:r>
                    </a:p>
                  </a:txBody>
                  <a:tcPr marL="66564" marR="66564" marT="0" marB="0"/>
                </a:tc>
                <a:tc>
                  <a:txBody>
                    <a:bodyPr/>
                    <a:lstStyle/>
                    <a:p>
                      <a:pPr algn="l">
                        <a:lnSpc>
                          <a:spcPct val="100000"/>
                        </a:lnSpc>
                        <a:spcAft>
                          <a:spcPts val="1200"/>
                        </a:spcAft>
                      </a:pPr>
                      <a:r>
                        <a:rPr lang="en-GB" sz="1400">
                          <a:effectLst/>
                          <a:latin typeface="Times New Roman" charset="0"/>
                          <a:ea typeface="Times New Roman" charset="0"/>
                          <a:cs typeface="Times New Roman" charset="0"/>
                        </a:rPr>
                        <a:t>We can not detect and recognize faces of the criminals in a video stream obtained from a camera in real time. </a:t>
                      </a:r>
                    </a:p>
                    <a:p>
                      <a:pPr algn="l">
                        <a:lnSpc>
                          <a:spcPct val="100000"/>
                        </a:lnSpc>
                        <a:spcAft>
                          <a:spcPts val="900"/>
                        </a:spcAft>
                      </a:pPr>
                      <a:r>
                        <a:rPr lang="en-GB" sz="1400">
                          <a:effectLst/>
                          <a:latin typeface="Times New Roman" charset="0"/>
                          <a:ea typeface="Times New Roman" charset="0"/>
                          <a:cs typeface="Times New Roman" charset="0"/>
                        </a:rPr>
                        <a:t> </a:t>
                      </a:r>
                    </a:p>
                    <a:p>
                      <a:pPr algn="l">
                        <a:lnSpc>
                          <a:spcPct val="100000"/>
                        </a:lnSpc>
                        <a:spcAft>
                          <a:spcPts val="1200"/>
                        </a:spcAft>
                      </a:pPr>
                      <a:r>
                        <a:rPr lang="en-GB" sz="1400">
                          <a:effectLst/>
                          <a:latin typeface="Times New Roman" charset="0"/>
                          <a:ea typeface="Times New Roman" charset="0"/>
                          <a:cs typeface="Times New Roman" charset="0"/>
                        </a:rPr>
                        <a:t> </a:t>
                      </a:r>
                    </a:p>
                  </a:txBody>
                  <a:tcPr marL="66564" marR="66564" marT="0" marB="0"/>
                </a:tc>
                <a:tc>
                  <a:txBody>
                    <a:bodyPr/>
                    <a:lstStyle/>
                    <a:p>
                      <a:pPr algn="l">
                        <a:lnSpc>
                          <a:spcPct val="100000"/>
                        </a:lnSpc>
                        <a:spcAft>
                          <a:spcPts val="1200"/>
                        </a:spcAft>
                      </a:pPr>
                      <a:r>
                        <a:rPr lang="en-GB" sz="1400" dirty="0">
                          <a:effectLst/>
                          <a:latin typeface="Times New Roman" charset="0"/>
                          <a:ea typeface="Times New Roman" charset="0"/>
                          <a:cs typeface="Times New Roman" charset="0"/>
                        </a:rPr>
                        <a:t>Improving the results.</a:t>
                      </a:r>
                    </a:p>
                    <a:p>
                      <a:pPr algn="l">
                        <a:lnSpc>
                          <a:spcPct val="100000"/>
                        </a:lnSpc>
                        <a:spcAft>
                          <a:spcPts val="1200"/>
                        </a:spcAft>
                      </a:pPr>
                      <a:r>
                        <a:rPr lang="en-GB" sz="1400" dirty="0">
                          <a:effectLst/>
                          <a:latin typeface="Times New Roman" charset="0"/>
                          <a:ea typeface="Times New Roman" charset="0"/>
                          <a:cs typeface="Times New Roman" charset="0"/>
                        </a:rPr>
                        <a:t>Creating Login page for police personnel.</a:t>
                      </a:r>
                    </a:p>
                    <a:p>
                      <a:pPr algn="l">
                        <a:lnSpc>
                          <a:spcPct val="100000"/>
                        </a:lnSpc>
                        <a:spcAft>
                          <a:spcPts val="1200"/>
                        </a:spcAft>
                      </a:pPr>
                      <a:r>
                        <a:rPr lang="en-GB" sz="1400" dirty="0">
                          <a:effectLst/>
                          <a:latin typeface="Times New Roman" charset="0"/>
                          <a:ea typeface="Times New Roman" charset="0"/>
                          <a:cs typeface="Times New Roman" charset="0"/>
                        </a:rPr>
                        <a:t>Alert message if criminal found nearby police.</a:t>
                      </a:r>
                    </a:p>
                    <a:p>
                      <a:pPr algn="l">
                        <a:lnSpc>
                          <a:spcPct val="100000"/>
                        </a:lnSpc>
                        <a:spcAft>
                          <a:spcPts val="1200"/>
                        </a:spcAft>
                      </a:pPr>
                      <a:r>
                        <a:rPr lang="en-GB" sz="1400" dirty="0">
                          <a:effectLst/>
                          <a:latin typeface="Times New Roman" charset="0"/>
                          <a:ea typeface="Times New Roman" charset="0"/>
                          <a:cs typeface="Times New Roman" charset="0"/>
                        </a:rPr>
                        <a:t> </a:t>
                      </a:r>
                    </a:p>
                  </a:txBody>
                  <a:tcPr marL="66564" marR="66564" marT="0" marB="0"/>
                </a:tc>
              </a:tr>
            </a:tbl>
          </a:graphicData>
        </a:graphic>
      </p:graphicFrame>
    </p:spTree>
    <p:extLst>
      <p:ext uri="{BB962C8B-B14F-4D97-AF65-F5344CB8AC3E}">
        <p14:creationId xmlns:p14="http://schemas.microsoft.com/office/powerpoint/2010/main" val="3560756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95019862"/>
              </p:ext>
            </p:extLst>
          </p:nvPr>
        </p:nvGraphicFramePr>
        <p:xfrm>
          <a:off x="463089" y="709456"/>
          <a:ext cx="11023601" cy="5394389"/>
        </p:xfrm>
        <a:graphic>
          <a:graphicData uri="http://schemas.openxmlformats.org/drawingml/2006/table">
            <a:tbl>
              <a:tblPr firstRow="1" firstCol="1" bandRow="1">
                <a:tableStyleId>{46F890A9-2807-4EBB-B81D-B2AA78EC7F39}</a:tableStyleId>
              </a:tblPr>
              <a:tblGrid>
                <a:gridCol w="745067"/>
                <a:gridCol w="1625600"/>
                <a:gridCol w="1371600"/>
                <a:gridCol w="1642533"/>
                <a:gridCol w="1591734"/>
                <a:gridCol w="1253066"/>
                <a:gridCol w="1371600"/>
                <a:gridCol w="1422401"/>
              </a:tblGrid>
              <a:tr h="536248">
                <a:tc>
                  <a:txBody>
                    <a:bodyPr/>
                    <a:lstStyle/>
                    <a:p>
                      <a:pPr algn="l">
                        <a:lnSpc>
                          <a:spcPct val="100000"/>
                        </a:lnSpc>
                        <a:spcAft>
                          <a:spcPts val="0"/>
                        </a:spcAft>
                      </a:pPr>
                      <a:r>
                        <a:rPr lang="en-GB" sz="1400" dirty="0" smtClean="0">
                          <a:effectLst/>
                        </a:rPr>
                        <a:t>SL.NO</a:t>
                      </a:r>
                      <a:endParaRPr lang="en-GB" sz="1400" dirty="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dirty="0">
                          <a:effectLst/>
                        </a:rPr>
                        <a:t>TITLE</a:t>
                      </a:r>
                      <a:endParaRPr lang="en-GB" sz="1400" dirty="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a:effectLst/>
                        </a:rPr>
                        <a:t>AUTHOR</a:t>
                      </a:r>
                      <a:endParaRPr lang="en-GB" sz="140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a:effectLst/>
                        </a:rPr>
                        <a:t>METHODOLOGY</a:t>
                      </a:r>
                      <a:endParaRPr lang="en-GB" sz="140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dirty="0">
                          <a:effectLst/>
                        </a:rPr>
                        <a:t>CONTRIBUTION</a:t>
                      </a:r>
                      <a:endParaRPr lang="en-GB" sz="1400" dirty="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dirty="0">
                          <a:effectLst/>
                        </a:rPr>
                        <a:t>EFFICIENCY</a:t>
                      </a:r>
                      <a:endParaRPr lang="en-GB" sz="1400" dirty="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dirty="0">
                          <a:effectLst/>
                        </a:rPr>
                        <a:t>DRAWBACKS</a:t>
                      </a:r>
                      <a:endParaRPr lang="en-GB" sz="1400" dirty="0">
                        <a:solidFill>
                          <a:schemeClr val="tx1"/>
                        </a:solidFill>
                        <a:effectLst/>
                        <a:latin typeface="Times New Roman" charset="0"/>
                        <a:ea typeface="Times New Roman" charset="0"/>
                        <a:cs typeface="Times New Roman" charset="0"/>
                      </a:endParaRPr>
                    </a:p>
                  </a:txBody>
                  <a:tcPr marL="56873" marR="56873" marT="0" marB="0"/>
                </a:tc>
                <a:tc>
                  <a:txBody>
                    <a:bodyPr/>
                    <a:lstStyle/>
                    <a:p>
                      <a:pPr algn="l">
                        <a:lnSpc>
                          <a:spcPct val="100000"/>
                        </a:lnSpc>
                        <a:spcAft>
                          <a:spcPts val="0"/>
                        </a:spcAft>
                      </a:pPr>
                      <a:r>
                        <a:rPr lang="en-GB" sz="1400" dirty="0">
                          <a:effectLst/>
                        </a:rPr>
                        <a:t>FUTURE SCOPE</a:t>
                      </a:r>
                      <a:endParaRPr lang="en-GB" sz="1400" dirty="0">
                        <a:solidFill>
                          <a:schemeClr val="tx1"/>
                        </a:solidFill>
                        <a:effectLst/>
                        <a:latin typeface="Times New Roman" charset="0"/>
                        <a:ea typeface="Times New Roman" charset="0"/>
                        <a:cs typeface="Times New Roman" charset="0"/>
                      </a:endParaRPr>
                    </a:p>
                  </a:txBody>
                  <a:tcPr marL="56873" marR="56873" marT="0" marB="0"/>
                </a:tc>
              </a:tr>
              <a:tr h="1932061">
                <a:tc>
                  <a:txBody>
                    <a:bodyPr/>
                    <a:lstStyle/>
                    <a:p>
                      <a:pPr algn="l">
                        <a:spcAft>
                          <a:spcPts val="0"/>
                        </a:spcAft>
                      </a:pPr>
                      <a:r>
                        <a:rPr lang="en-GB" sz="1400" dirty="0" smtClean="0">
                          <a:effectLst/>
                        </a:rPr>
                        <a:t>5.</a:t>
                      </a:r>
                      <a:endParaRPr lang="en-GB" sz="1400" dirty="0">
                        <a:effectLst/>
                        <a:latin typeface="Times New Roman" charset="0"/>
                        <a:ea typeface="Times New Roman" charset="0"/>
                        <a:cs typeface="Times New Roman" charset="0"/>
                      </a:endParaRPr>
                    </a:p>
                  </a:txBody>
                  <a:tcPr marL="64802" marR="64802" marT="0" marB="0"/>
                </a:tc>
                <a:tc>
                  <a:txBody>
                    <a:bodyPr/>
                    <a:lstStyle/>
                    <a:p>
                      <a:pPr algn="l">
                        <a:spcAft>
                          <a:spcPts val="0"/>
                        </a:spcAft>
                      </a:pPr>
                      <a:r>
                        <a:rPr lang="en-GB" sz="1400">
                          <a:effectLst/>
                        </a:rPr>
                        <a:t>Automated Criminal Identification System using Face Detection and Recognition </a:t>
                      </a:r>
                    </a:p>
                    <a:p>
                      <a:pPr algn="l">
                        <a:spcAft>
                          <a:spcPts val="0"/>
                        </a:spcAft>
                      </a:pPr>
                      <a:r>
                        <a:rPr lang="en-GB" sz="1400">
                          <a:effectLst/>
                        </a:rPr>
                        <a:t> </a:t>
                      </a:r>
                      <a:endParaRPr lang="en-GB" sz="1400">
                        <a:effectLst/>
                        <a:latin typeface="Times New Roman" charset="0"/>
                        <a:ea typeface="Times New Roman" charset="0"/>
                        <a:cs typeface="Times New Roman" charset="0"/>
                      </a:endParaRPr>
                    </a:p>
                  </a:txBody>
                  <a:tcPr marL="64802" marR="64802" marT="0" marB="0"/>
                </a:tc>
                <a:tc>
                  <a:txBody>
                    <a:bodyPr/>
                    <a:lstStyle/>
                    <a:p>
                      <a:pPr algn="l">
                        <a:spcAft>
                          <a:spcPts val="0"/>
                        </a:spcAft>
                      </a:pPr>
                      <a:r>
                        <a:rPr lang="en-GB" sz="1400" dirty="0" err="1">
                          <a:effectLst/>
                        </a:rPr>
                        <a:t>Piyush</a:t>
                      </a:r>
                      <a:r>
                        <a:rPr lang="en-GB" sz="1400" dirty="0">
                          <a:effectLst/>
                        </a:rPr>
                        <a:t> </a:t>
                      </a:r>
                      <a:r>
                        <a:rPr lang="en-GB" sz="1400" dirty="0" err="1">
                          <a:effectLst/>
                        </a:rPr>
                        <a:t>Chhoriya</a:t>
                      </a:r>
                      <a:r>
                        <a:rPr lang="en-GB" sz="1400" dirty="0">
                          <a:effectLst/>
                        </a:rPr>
                        <a:t>,</a:t>
                      </a:r>
                    </a:p>
                    <a:p>
                      <a:pPr algn="l">
                        <a:spcAft>
                          <a:spcPts val="0"/>
                        </a:spcAft>
                      </a:pPr>
                      <a:r>
                        <a:rPr lang="en-GB" sz="1400" dirty="0">
                          <a:effectLst/>
                        </a:rPr>
                        <a:t>Et Al</a:t>
                      </a:r>
                      <a:endParaRPr lang="en-GB" sz="1400" dirty="0">
                        <a:effectLst/>
                        <a:latin typeface="Times New Roman" charset="0"/>
                        <a:ea typeface="Times New Roman" charset="0"/>
                        <a:cs typeface="Times New Roman" charset="0"/>
                      </a:endParaRPr>
                    </a:p>
                  </a:txBody>
                  <a:tcPr marL="64802" marR="64802" marT="0" marB="0"/>
                </a:tc>
                <a:tc>
                  <a:txBody>
                    <a:bodyPr/>
                    <a:lstStyle/>
                    <a:p>
                      <a:pPr algn="l">
                        <a:spcAft>
                          <a:spcPts val="0"/>
                        </a:spcAft>
                      </a:pPr>
                      <a:r>
                        <a:rPr lang="en-GB" sz="1400">
                          <a:effectLst/>
                        </a:rPr>
                        <a:t>They have used Local Binary Patterns Histograms (LBPH) for face recognition.</a:t>
                      </a:r>
                      <a:endParaRPr lang="en-GB" sz="1400">
                        <a:effectLst/>
                        <a:latin typeface="Times New Roman" charset="0"/>
                        <a:ea typeface="Times New Roman" charset="0"/>
                        <a:cs typeface="Times New Roman" charset="0"/>
                      </a:endParaRPr>
                    </a:p>
                  </a:txBody>
                  <a:tcPr marL="64802" marR="64802" marT="0" marB="0"/>
                </a:tc>
                <a:tc>
                  <a:txBody>
                    <a:bodyPr/>
                    <a:lstStyle/>
                    <a:p>
                      <a:pPr algn="l">
                        <a:spcAft>
                          <a:spcPts val="1200"/>
                        </a:spcAft>
                      </a:pPr>
                      <a:r>
                        <a:rPr lang="en-GB" sz="1400">
                          <a:effectLst/>
                        </a:rPr>
                        <a:t>We can detect and recognize faces of the criminals in a video stream obtained from a camera in real time. </a:t>
                      </a:r>
                    </a:p>
                    <a:p>
                      <a:pPr algn="l">
                        <a:spcAft>
                          <a:spcPts val="0"/>
                        </a:spcAft>
                      </a:pPr>
                      <a:r>
                        <a:rPr lang="en-GB" sz="1400">
                          <a:effectLst/>
                        </a:rPr>
                        <a:t> </a:t>
                      </a:r>
                      <a:endParaRPr lang="en-GB" sz="1400">
                        <a:effectLst/>
                        <a:latin typeface="Times New Roman" charset="0"/>
                        <a:ea typeface="Times New Roman" charset="0"/>
                        <a:cs typeface="Times New Roman" charset="0"/>
                      </a:endParaRPr>
                    </a:p>
                  </a:txBody>
                  <a:tcPr marL="64802" marR="64802" marT="0" marB="0"/>
                </a:tc>
                <a:tc>
                  <a:txBody>
                    <a:bodyPr/>
                    <a:lstStyle/>
                    <a:p>
                      <a:pPr algn="l">
                        <a:spcAft>
                          <a:spcPts val="0"/>
                        </a:spcAft>
                      </a:pPr>
                      <a:r>
                        <a:rPr lang="en-GB" sz="1400" dirty="0">
                          <a:effectLst/>
                        </a:rPr>
                        <a:t>This application has 80% accurate.</a:t>
                      </a:r>
                    </a:p>
                    <a:p>
                      <a:pPr algn="l">
                        <a:spcAft>
                          <a:spcPts val="0"/>
                        </a:spcAft>
                      </a:pPr>
                      <a:r>
                        <a:rPr lang="en-GB" sz="1400" dirty="0">
                          <a:effectLst/>
                        </a:rPr>
                        <a:t> </a:t>
                      </a:r>
                      <a:endParaRPr lang="en-GB" sz="1400" dirty="0">
                        <a:effectLst/>
                        <a:latin typeface="Times New Roman" charset="0"/>
                        <a:ea typeface="Times New Roman" charset="0"/>
                        <a:cs typeface="Times New Roman" charset="0"/>
                      </a:endParaRPr>
                    </a:p>
                  </a:txBody>
                  <a:tcPr marL="64802" marR="64802" marT="0" marB="0"/>
                </a:tc>
                <a:tc>
                  <a:txBody>
                    <a:bodyPr/>
                    <a:lstStyle/>
                    <a:p>
                      <a:pPr algn="l">
                        <a:spcAft>
                          <a:spcPts val="1200"/>
                        </a:spcAft>
                      </a:pPr>
                      <a:r>
                        <a:rPr lang="en-GB" sz="1400">
                          <a:effectLst/>
                        </a:rPr>
                        <a:t>Low Efficient selection of features, Scale and location invariant detector.</a:t>
                      </a:r>
                      <a:endParaRPr lang="en-GB" sz="1400">
                        <a:effectLst/>
                        <a:latin typeface="Times New Roman" charset="0"/>
                        <a:ea typeface="Times New Roman" charset="0"/>
                        <a:cs typeface="Times New Roman" charset="0"/>
                      </a:endParaRPr>
                    </a:p>
                  </a:txBody>
                  <a:tcPr marL="64802" marR="64802" marT="0" marB="0"/>
                </a:tc>
                <a:tc>
                  <a:txBody>
                    <a:bodyPr/>
                    <a:lstStyle/>
                    <a:p>
                      <a:pPr algn="l">
                        <a:spcAft>
                          <a:spcPts val="0"/>
                        </a:spcAft>
                      </a:pPr>
                      <a:r>
                        <a:rPr lang="en-GB" sz="1400" dirty="0">
                          <a:effectLst/>
                        </a:rPr>
                        <a:t>We scale the features. </a:t>
                      </a:r>
                      <a:r>
                        <a:rPr lang="en-GB" sz="1400" dirty="0" smtClean="0">
                          <a:effectLst/>
                        </a:rPr>
                        <a:t>LBPH recognizer </a:t>
                      </a:r>
                      <a:r>
                        <a:rPr lang="en-GB" sz="1400" dirty="0">
                          <a:effectLst/>
                        </a:rPr>
                        <a:t>can recognize faces in different lighting conditions with high accuracy.</a:t>
                      </a:r>
                      <a:endParaRPr lang="en-GB" sz="1400" dirty="0">
                        <a:effectLst/>
                        <a:latin typeface="Times New Roman" charset="0"/>
                        <a:ea typeface="Times New Roman" charset="0"/>
                        <a:cs typeface="Times New Roman" charset="0"/>
                      </a:endParaRPr>
                    </a:p>
                  </a:txBody>
                  <a:tcPr marL="64802" marR="64802" marT="0" marB="0"/>
                </a:tc>
              </a:tr>
              <a:tr h="1607005">
                <a:tc>
                  <a:txBody>
                    <a:bodyPr/>
                    <a:lstStyle/>
                    <a:p>
                      <a:pPr algn="l">
                        <a:spcAft>
                          <a:spcPts val="0"/>
                        </a:spcAft>
                      </a:pPr>
                      <a:r>
                        <a:rPr lang="en-GB" sz="1400" dirty="0" smtClean="0">
                          <a:effectLst/>
                        </a:rPr>
                        <a:t>6.</a:t>
                      </a:r>
                      <a:endParaRPr lang="en-GB" sz="1400" dirty="0">
                        <a:effectLst/>
                        <a:latin typeface="Times New Roman" charset="0"/>
                        <a:ea typeface="Times New Roman" charset="0"/>
                        <a:cs typeface="Times New Roman" charset="0"/>
                      </a:endParaRPr>
                    </a:p>
                  </a:txBody>
                  <a:tcPr marL="64802" marR="64802" marT="0" marB="0"/>
                </a:tc>
                <a:tc>
                  <a:txBody>
                    <a:bodyPr/>
                    <a:lstStyle/>
                    <a:p>
                      <a:pPr algn="l">
                        <a:lnSpc>
                          <a:spcPts val="1380"/>
                        </a:lnSpc>
                        <a:spcAft>
                          <a:spcPts val="1330"/>
                        </a:spcAft>
                      </a:pPr>
                      <a:r>
                        <a:rPr lang="en-GB" sz="1400" dirty="0">
                          <a:effectLst/>
                        </a:rPr>
                        <a:t>Criminals And Missing Children Identification Using Face Recognition And Web Scrapping </a:t>
                      </a:r>
                    </a:p>
                    <a:p>
                      <a:pPr algn="l">
                        <a:spcAft>
                          <a:spcPts val="0"/>
                        </a:spcAft>
                      </a:pPr>
                      <a:r>
                        <a:rPr lang="en-GB" sz="1400" dirty="0">
                          <a:effectLst/>
                        </a:rPr>
                        <a:t> </a:t>
                      </a:r>
                      <a:endParaRPr lang="en-GB" sz="1400" dirty="0">
                        <a:effectLst/>
                        <a:latin typeface="Times New Roman" charset="0"/>
                        <a:ea typeface="Times New Roman" charset="0"/>
                        <a:cs typeface="Times New Roman" charset="0"/>
                      </a:endParaRPr>
                    </a:p>
                  </a:txBody>
                  <a:tcPr marL="64802" marR="64802" marT="0" marB="0"/>
                </a:tc>
                <a:tc>
                  <a:txBody>
                    <a:bodyPr/>
                    <a:lstStyle/>
                    <a:p>
                      <a:pPr algn="l">
                        <a:lnSpc>
                          <a:spcPts val="1380"/>
                        </a:lnSpc>
                        <a:spcAft>
                          <a:spcPts val="0"/>
                        </a:spcAft>
                      </a:pPr>
                      <a:r>
                        <a:rPr lang="en-GB" sz="1400" dirty="0">
                          <a:effectLst/>
                        </a:rPr>
                        <a:t>•S Ayyappan </a:t>
                      </a:r>
                      <a:r>
                        <a:rPr lang="en-GB" sz="1400" dirty="0" smtClean="0">
                          <a:effectLst/>
                        </a:rPr>
                        <a:t>&amp;</a:t>
                      </a:r>
                      <a:r>
                        <a:rPr lang="en-GB" sz="1400" baseline="0" dirty="0" smtClean="0">
                          <a:effectLst/>
                        </a:rPr>
                        <a:t>      </a:t>
                      </a:r>
                      <a:r>
                        <a:rPr lang="en-GB" sz="1400" dirty="0" smtClean="0">
                          <a:effectLst/>
                        </a:rPr>
                        <a:t>S </a:t>
                      </a:r>
                      <a:r>
                        <a:rPr lang="en-GB" sz="1400" dirty="0">
                          <a:effectLst/>
                        </a:rPr>
                        <a:t>Matilda</a:t>
                      </a:r>
                    </a:p>
                    <a:p>
                      <a:pPr algn="l">
                        <a:spcAft>
                          <a:spcPts val="0"/>
                        </a:spcAft>
                      </a:pPr>
                      <a:r>
                        <a:rPr lang="en-GB" sz="1400" dirty="0">
                          <a:effectLst/>
                        </a:rPr>
                        <a:t> </a:t>
                      </a:r>
                      <a:endParaRPr lang="en-GB" sz="1400" dirty="0">
                        <a:effectLst/>
                        <a:latin typeface="Times New Roman" charset="0"/>
                        <a:ea typeface="Times New Roman" charset="0"/>
                        <a:cs typeface="Times New Roman" charset="0"/>
                      </a:endParaRPr>
                    </a:p>
                  </a:txBody>
                  <a:tcPr marL="64802" marR="64802" marT="0" marB="0"/>
                </a:tc>
                <a:tc>
                  <a:txBody>
                    <a:bodyPr/>
                    <a:lstStyle/>
                    <a:p>
                      <a:pPr algn="l">
                        <a:spcAft>
                          <a:spcPts val="0"/>
                        </a:spcAft>
                      </a:pPr>
                      <a:r>
                        <a:rPr lang="en-GB" sz="1400" dirty="0">
                          <a:effectLst/>
                        </a:rPr>
                        <a:t>It involves four major steps. They are</a:t>
                      </a:r>
                    </a:p>
                    <a:p>
                      <a:pPr algn="l">
                        <a:spcAft>
                          <a:spcPts val="0"/>
                        </a:spcAft>
                      </a:pPr>
                      <a:r>
                        <a:rPr lang="en-GB" sz="1400" dirty="0">
                          <a:effectLst/>
                        </a:rPr>
                        <a:t>1)Image Acquisition</a:t>
                      </a:r>
                    </a:p>
                    <a:p>
                      <a:pPr algn="l">
                        <a:spcAft>
                          <a:spcPts val="0"/>
                        </a:spcAft>
                      </a:pPr>
                      <a:r>
                        <a:rPr lang="en-GB" sz="1400" dirty="0">
                          <a:effectLst/>
                        </a:rPr>
                        <a:t>2)Face Detection</a:t>
                      </a:r>
                    </a:p>
                    <a:p>
                      <a:pPr algn="l">
                        <a:spcAft>
                          <a:spcPts val="0"/>
                        </a:spcAft>
                      </a:pPr>
                      <a:r>
                        <a:rPr lang="en-GB" sz="1400" dirty="0">
                          <a:effectLst/>
                        </a:rPr>
                        <a:t>    </a:t>
                      </a:r>
                      <a:r>
                        <a:rPr lang="en-GB" sz="1400" dirty="0" err="1">
                          <a:effectLst/>
                        </a:rPr>
                        <a:t>Haar</a:t>
                      </a:r>
                      <a:r>
                        <a:rPr lang="en-GB" sz="1400" dirty="0">
                          <a:effectLst/>
                        </a:rPr>
                        <a:t> Cascade Classifier method is used</a:t>
                      </a:r>
                    </a:p>
                    <a:p>
                      <a:pPr algn="l">
                        <a:spcAft>
                          <a:spcPts val="0"/>
                        </a:spcAft>
                      </a:pPr>
                      <a:r>
                        <a:rPr lang="en-GB" sz="1400" dirty="0">
                          <a:effectLst/>
                        </a:rPr>
                        <a:t>3)Feature Extraction</a:t>
                      </a:r>
                    </a:p>
                    <a:p>
                      <a:pPr algn="l">
                        <a:spcAft>
                          <a:spcPts val="0"/>
                        </a:spcAft>
                      </a:pPr>
                      <a:r>
                        <a:rPr lang="en-GB" sz="1400" dirty="0">
                          <a:effectLst/>
                        </a:rPr>
                        <a:t>4)Template Matching</a:t>
                      </a:r>
                    </a:p>
                    <a:p>
                      <a:pPr algn="l">
                        <a:spcAft>
                          <a:spcPts val="0"/>
                        </a:spcAft>
                      </a:pPr>
                      <a:r>
                        <a:rPr lang="en-GB" sz="1400" dirty="0">
                          <a:effectLst/>
                        </a:rPr>
                        <a:t> </a:t>
                      </a:r>
                      <a:endParaRPr lang="en-GB" sz="1400" dirty="0">
                        <a:effectLst/>
                        <a:latin typeface="Times New Roman" charset="0"/>
                        <a:ea typeface="Times New Roman" charset="0"/>
                        <a:cs typeface="Times New Roman" charset="0"/>
                      </a:endParaRPr>
                    </a:p>
                  </a:txBody>
                  <a:tcPr marL="64802" marR="64802" marT="0" marB="0"/>
                </a:tc>
                <a:tc>
                  <a:txBody>
                    <a:bodyPr/>
                    <a:lstStyle/>
                    <a:p>
                      <a:pPr algn="l">
                        <a:spcAft>
                          <a:spcPts val="1200"/>
                        </a:spcAft>
                      </a:pPr>
                      <a:r>
                        <a:rPr lang="en-GB" sz="1400">
                          <a:effectLst/>
                        </a:rPr>
                        <a:t>Face recognition is a biometric based technology that maps an individual’s facial features mathematically and stores the data as a face print. </a:t>
                      </a:r>
                    </a:p>
                    <a:p>
                      <a:pPr algn="l">
                        <a:spcAft>
                          <a:spcPts val="1200"/>
                        </a:spcAft>
                      </a:pPr>
                      <a:r>
                        <a:rPr lang="en-GB" sz="1400">
                          <a:effectLst/>
                        </a:rPr>
                        <a:t> </a:t>
                      </a:r>
                      <a:endParaRPr lang="en-GB" sz="1400">
                        <a:effectLst/>
                        <a:latin typeface="Times New Roman" charset="0"/>
                        <a:ea typeface="Times New Roman" charset="0"/>
                        <a:cs typeface="Times New Roman" charset="0"/>
                      </a:endParaRPr>
                    </a:p>
                  </a:txBody>
                  <a:tcPr marL="64802" marR="64802" marT="0" marB="0"/>
                </a:tc>
                <a:tc>
                  <a:txBody>
                    <a:bodyPr/>
                    <a:lstStyle/>
                    <a:p>
                      <a:pPr algn="l">
                        <a:spcAft>
                          <a:spcPts val="1200"/>
                        </a:spcAft>
                      </a:pPr>
                      <a:r>
                        <a:rPr lang="en-GB" sz="1400">
                          <a:effectLst/>
                        </a:rPr>
                        <a:t>The results displayed are 90% accurate. </a:t>
                      </a:r>
                    </a:p>
                    <a:p>
                      <a:pPr algn="l">
                        <a:spcAft>
                          <a:spcPts val="0"/>
                        </a:spcAft>
                      </a:pPr>
                      <a:r>
                        <a:rPr lang="en-GB" sz="1400">
                          <a:effectLst/>
                        </a:rPr>
                        <a:t> </a:t>
                      </a:r>
                      <a:endParaRPr lang="en-GB" sz="1400">
                        <a:effectLst/>
                        <a:latin typeface="Times New Roman" charset="0"/>
                        <a:ea typeface="Times New Roman" charset="0"/>
                        <a:cs typeface="Times New Roman" charset="0"/>
                      </a:endParaRPr>
                    </a:p>
                  </a:txBody>
                  <a:tcPr marL="64802" marR="64802" marT="0" marB="0"/>
                </a:tc>
                <a:tc>
                  <a:txBody>
                    <a:bodyPr/>
                    <a:lstStyle/>
                    <a:p>
                      <a:pPr algn="l">
                        <a:spcAft>
                          <a:spcPts val="1200"/>
                        </a:spcAft>
                      </a:pPr>
                      <a:r>
                        <a:rPr lang="en-GB" sz="1400">
                          <a:effectLst/>
                        </a:rPr>
                        <a:t>The main disadvantage of existing method is it is completely rely on a static dataset and requires a prolong time interval for training the face database. </a:t>
                      </a:r>
                    </a:p>
                    <a:p>
                      <a:pPr algn="l">
                        <a:spcAft>
                          <a:spcPts val="1200"/>
                        </a:spcAft>
                      </a:pPr>
                      <a:r>
                        <a:rPr lang="en-GB" sz="1400">
                          <a:effectLst/>
                        </a:rPr>
                        <a:t> </a:t>
                      </a:r>
                      <a:endParaRPr lang="en-GB" sz="1400">
                        <a:effectLst/>
                        <a:latin typeface="Times New Roman" charset="0"/>
                        <a:ea typeface="Times New Roman" charset="0"/>
                        <a:cs typeface="Times New Roman" charset="0"/>
                      </a:endParaRPr>
                    </a:p>
                  </a:txBody>
                  <a:tcPr marL="64802" marR="64802" marT="0" marB="0"/>
                </a:tc>
                <a:tc>
                  <a:txBody>
                    <a:bodyPr/>
                    <a:lstStyle/>
                    <a:p>
                      <a:pPr algn="l">
                        <a:spcAft>
                          <a:spcPts val="1200"/>
                        </a:spcAft>
                      </a:pPr>
                      <a:r>
                        <a:rPr lang="en-GB" sz="1400" dirty="0">
                          <a:effectLst/>
                        </a:rPr>
                        <a:t>The image is converted from RGB to Grayscale and HSV </a:t>
                      </a:r>
                      <a:r>
                        <a:rPr lang="en-GB" sz="1400" dirty="0" smtClean="0">
                          <a:effectLst/>
                        </a:rPr>
                        <a:t>colours </a:t>
                      </a:r>
                      <a:r>
                        <a:rPr lang="en-GB" sz="1400" dirty="0">
                          <a:effectLst/>
                        </a:rPr>
                        <a:t>with modified XML of cascade classifiers.</a:t>
                      </a:r>
                      <a:endParaRPr lang="en-GB" sz="1400" dirty="0">
                        <a:effectLst/>
                        <a:latin typeface="Times New Roman" charset="0"/>
                        <a:ea typeface="Times New Roman" charset="0"/>
                        <a:cs typeface="Times New Roman" charset="0"/>
                      </a:endParaRPr>
                    </a:p>
                  </a:txBody>
                  <a:tcPr marL="64802" marR="64802" marT="0" marB="0"/>
                </a:tc>
              </a:tr>
            </a:tbl>
          </a:graphicData>
        </a:graphic>
      </p:graphicFrame>
    </p:spTree>
    <p:extLst>
      <p:ext uri="{BB962C8B-B14F-4D97-AF65-F5344CB8AC3E}">
        <p14:creationId xmlns:p14="http://schemas.microsoft.com/office/powerpoint/2010/main" val="11160841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AE5389B-0E91-2E38-8D48-37BDA66B9486}"/>
              </a:ext>
            </a:extLst>
          </p:cNvPr>
          <p:cNvSpPr txBox="1"/>
          <p:nvPr/>
        </p:nvSpPr>
        <p:spPr>
          <a:xfrm>
            <a:off x="568861" y="243638"/>
            <a:ext cx="583193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SYSTEM ANALYSIS</a:t>
            </a:r>
          </a:p>
        </p:txBody>
      </p:sp>
      <p:sp>
        <p:nvSpPr>
          <p:cNvPr id="4" name="TextBox 3"/>
          <p:cNvSpPr txBox="1"/>
          <p:nvPr/>
        </p:nvSpPr>
        <p:spPr>
          <a:xfrm>
            <a:off x="970808" y="1163386"/>
            <a:ext cx="5028043" cy="461665"/>
          </a:xfrm>
          <a:prstGeom prst="rect">
            <a:avLst/>
          </a:prstGeom>
          <a:noFill/>
        </p:spPr>
        <p:txBody>
          <a:bodyPr wrap="none" rtlCol="0">
            <a:spAutoFit/>
          </a:bodyPr>
          <a:lstStyle/>
          <a:p>
            <a:r>
              <a:rPr lang="en-US" sz="2400" b="1" dirty="0" smtClean="0">
                <a:latin typeface="Times New Roman" charset="0"/>
                <a:ea typeface="Times New Roman" charset="0"/>
                <a:cs typeface="Times New Roman" charset="0"/>
              </a:rPr>
              <a:t>FUNCTIONAL REQUIREMENTS:</a:t>
            </a:r>
            <a:r>
              <a:rPr lang="en-US" sz="2400" dirty="0" smtClean="0">
                <a:latin typeface="Times New Roman" charset="0"/>
                <a:ea typeface="Times New Roman" charset="0"/>
                <a:cs typeface="Times New Roman" charset="0"/>
              </a:rPr>
              <a:t> </a:t>
            </a:r>
            <a:endParaRPr lang="en-US" sz="2400" dirty="0">
              <a:latin typeface="Times New Roman" charset="0"/>
              <a:ea typeface="Times New Roman" charset="0"/>
              <a:cs typeface="Times New Roman" charset="0"/>
            </a:endParaRPr>
          </a:p>
        </p:txBody>
      </p:sp>
      <p:sp>
        <p:nvSpPr>
          <p:cNvPr id="6" name="Rectangle 5"/>
          <p:cNvSpPr/>
          <p:nvPr/>
        </p:nvSpPr>
        <p:spPr>
          <a:xfrm>
            <a:off x="1354666" y="1928798"/>
            <a:ext cx="10600267" cy="4601260"/>
          </a:xfrm>
          <a:prstGeom prst="rect">
            <a:avLst/>
          </a:prstGeom>
        </p:spPr>
        <p:txBody>
          <a:bodyPr wrap="square">
            <a:spAutoFit/>
          </a:bodyPr>
          <a:lstStyle/>
          <a:p>
            <a:pPr algn="just">
              <a:lnSpc>
                <a:spcPct val="150000"/>
              </a:lnSpc>
              <a:spcAft>
                <a:spcPts val="1000"/>
              </a:spcAft>
            </a:pPr>
            <a:r>
              <a:rPr lang="en-GB" dirty="0">
                <a:latin typeface="Times New Roman" charset="0"/>
                <a:ea typeface="Times New Roman" charset="0"/>
                <a:cs typeface="Times New Roman" charset="0"/>
              </a:rPr>
              <a:t> </a:t>
            </a:r>
            <a:r>
              <a:rPr lang="en-US" b="1" dirty="0">
                <a:latin typeface="Times New Roman" charset="0"/>
                <a:ea typeface="Times New Roman" charset="0"/>
                <a:cs typeface="Times New Roman" charset="0"/>
              </a:rPr>
              <a:t>MODULE 1: Capturing of Face</a:t>
            </a:r>
            <a:r>
              <a:rPr lang="en-US" dirty="0">
                <a:latin typeface="Times New Roman" charset="0"/>
                <a:ea typeface="Times New Roman" charset="0"/>
                <a:cs typeface="Times New Roman" charset="0"/>
              </a:rPr>
              <a:t>- This will capture the real time image through web camera for first layer security i.e. face recognition.</a:t>
            </a:r>
            <a:endParaRPr lang="en-GB" dirty="0">
              <a:latin typeface="Times New Roman" charset="0"/>
              <a:ea typeface="Times New Roman" charset="0"/>
              <a:cs typeface="Times New Roman" charset="0"/>
            </a:endParaRPr>
          </a:p>
          <a:p>
            <a:pPr algn="just">
              <a:lnSpc>
                <a:spcPct val="150000"/>
              </a:lnSpc>
              <a:spcAft>
                <a:spcPts val="1000"/>
              </a:spcAft>
            </a:pPr>
            <a:r>
              <a:rPr lang="en-US" b="1" dirty="0" smtClean="0">
                <a:latin typeface="Times New Roman" charset="0"/>
                <a:ea typeface="Times New Roman" charset="0"/>
                <a:cs typeface="Times New Roman" charset="0"/>
              </a:rPr>
              <a:t>MODULE </a:t>
            </a:r>
            <a:r>
              <a:rPr lang="en-US" b="1" dirty="0">
                <a:latin typeface="Times New Roman" charset="0"/>
                <a:ea typeface="Times New Roman" charset="0"/>
                <a:cs typeface="Times New Roman" charset="0"/>
              </a:rPr>
              <a:t>2: Building Training model</a:t>
            </a:r>
            <a:r>
              <a:rPr lang="en-US" dirty="0">
                <a:latin typeface="Times New Roman" charset="0"/>
                <a:ea typeface="Times New Roman" charset="0"/>
                <a:cs typeface="Times New Roman" charset="0"/>
              </a:rPr>
              <a:t>- This module we are building LBPH algorithm to train the face images for face </a:t>
            </a:r>
            <a:r>
              <a:rPr lang="en-US" dirty="0" smtClean="0">
                <a:latin typeface="Times New Roman" charset="0"/>
                <a:ea typeface="Times New Roman" charset="0"/>
                <a:cs typeface="Times New Roman" charset="0"/>
              </a:rPr>
              <a:t>recognition</a:t>
            </a:r>
          </a:p>
          <a:p>
            <a:pPr algn="just">
              <a:lnSpc>
                <a:spcPct val="150000"/>
              </a:lnSpc>
              <a:spcAft>
                <a:spcPts val="1000"/>
              </a:spcAft>
            </a:pPr>
            <a:r>
              <a:rPr lang="en-US" b="1" dirty="0" smtClean="0">
                <a:latin typeface="Times New Roman" charset="0"/>
                <a:ea typeface="Times New Roman" charset="0"/>
                <a:cs typeface="Times New Roman" charset="0"/>
              </a:rPr>
              <a:t>MODULE </a:t>
            </a:r>
            <a:r>
              <a:rPr lang="en-US" b="1" dirty="0">
                <a:latin typeface="Times New Roman" charset="0"/>
                <a:ea typeface="Times New Roman" charset="0"/>
                <a:cs typeface="Times New Roman" charset="0"/>
              </a:rPr>
              <a:t>3: Face Detection </a:t>
            </a:r>
            <a:r>
              <a:rPr lang="en-US" dirty="0">
                <a:latin typeface="Times New Roman" charset="0"/>
                <a:ea typeface="Times New Roman" charset="0"/>
                <a:cs typeface="Times New Roman" charset="0"/>
              </a:rPr>
              <a:t>This will detect by face from the camera feeds. </a:t>
            </a:r>
            <a:endParaRPr lang="en-GB" dirty="0">
              <a:latin typeface="Times New Roman" charset="0"/>
              <a:ea typeface="Times New Roman" charset="0"/>
              <a:cs typeface="Times New Roman" charset="0"/>
            </a:endParaRPr>
          </a:p>
          <a:p>
            <a:pPr algn="just">
              <a:lnSpc>
                <a:spcPct val="150000"/>
              </a:lnSpc>
              <a:spcAft>
                <a:spcPts val="1000"/>
              </a:spcAft>
            </a:pPr>
            <a:r>
              <a:rPr lang="en-US" b="1" dirty="0">
                <a:latin typeface="Times New Roman" charset="0"/>
                <a:ea typeface="Times New Roman" charset="0"/>
                <a:cs typeface="Times New Roman" charset="0"/>
              </a:rPr>
              <a:t>MODULE 4: Authentication of User</a:t>
            </a:r>
            <a:r>
              <a:rPr lang="en-US" dirty="0">
                <a:latin typeface="Times New Roman" charset="0"/>
                <a:ea typeface="Times New Roman" charset="0"/>
                <a:cs typeface="Times New Roman" charset="0"/>
              </a:rPr>
              <a:t>- In this module we are authenticating the user with face.</a:t>
            </a:r>
            <a:endParaRPr lang="en-GB" dirty="0">
              <a:latin typeface="Times New Roman" charset="0"/>
              <a:ea typeface="Times New Roman" charset="0"/>
              <a:cs typeface="Times New Roman" charset="0"/>
            </a:endParaRPr>
          </a:p>
          <a:p>
            <a:pPr algn="just">
              <a:lnSpc>
                <a:spcPct val="150000"/>
              </a:lnSpc>
              <a:spcAft>
                <a:spcPts val="1000"/>
              </a:spcAft>
            </a:pPr>
            <a:endParaRPr lang="en-US" dirty="0" smtClean="0">
              <a:latin typeface="Times New Roman" charset="0"/>
              <a:ea typeface="Times New Roman" charset="0"/>
              <a:cs typeface="Times New Roman" charset="0"/>
            </a:endParaRPr>
          </a:p>
          <a:p>
            <a:pPr algn="just">
              <a:lnSpc>
                <a:spcPct val="150000"/>
              </a:lnSpc>
              <a:spcAft>
                <a:spcPts val="1000"/>
              </a:spcAft>
            </a:pPr>
            <a:endParaRPr lang="en-US" dirty="0" smtClean="0">
              <a:latin typeface="Times New Roman" charset="0"/>
              <a:ea typeface="Times New Roman" charset="0"/>
              <a:cs typeface="Times New Roman" charset="0"/>
            </a:endParaRPr>
          </a:p>
          <a:p>
            <a:pPr algn="just">
              <a:lnSpc>
                <a:spcPct val="150000"/>
              </a:lnSpc>
              <a:spcAft>
                <a:spcPts val="1000"/>
              </a:spcAft>
            </a:pPr>
            <a:endParaRPr lang="en-GB"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716490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2667" y="3420533"/>
            <a:ext cx="184731" cy="369332"/>
          </a:xfrm>
          <a:prstGeom prst="rect">
            <a:avLst/>
          </a:prstGeom>
          <a:noFill/>
        </p:spPr>
        <p:txBody>
          <a:bodyPr wrap="none" rtlCol="0">
            <a:spAutoFit/>
          </a:bodyPr>
          <a:lstStyle/>
          <a:p>
            <a:endParaRPr lang="en-US"/>
          </a:p>
        </p:txBody>
      </p:sp>
      <p:sp>
        <p:nvSpPr>
          <p:cNvPr id="5" name="TextBox 4"/>
          <p:cNvSpPr txBox="1"/>
          <p:nvPr/>
        </p:nvSpPr>
        <p:spPr>
          <a:xfrm>
            <a:off x="4555067" y="3572933"/>
            <a:ext cx="184731" cy="369332"/>
          </a:xfrm>
          <a:prstGeom prst="rect">
            <a:avLst/>
          </a:prstGeom>
          <a:noFill/>
        </p:spPr>
        <p:txBody>
          <a:bodyPr wrap="none" rtlCol="0">
            <a:spAutoFit/>
          </a:bodyPr>
          <a:lstStyle/>
          <a:p>
            <a:endParaRPr lang="en-US"/>
          </a:p>
        </p:txBody>
      </p:sp>
      <p:sp>
        <p:nvSpPr>
          <p:cNvPr id="6" name="TextBox 5"/>
          <p:cNvSpPr txBox="1"/>
          <p:nvPr/>
        </p:nvSpPr>
        <p:spPr>
          <a:xfrm>
            <a:off x="128730" y="373295"/>
            <a:ext cx="5789470" cy="830997"/>
          </a:xfrm>
          <a:prstGeom prst="rect">
            <a:avLst/>
          </a:prstGeom>
          <a:noFill/>
        </p:spPr>
        <p:txBody>
          <a:bodyPr wrap="none" rtlCol="0">
            <a:spAutoFit/>
          </a:bodyPr>
          <a:lstStyle/>
          <a:p>
            <a:r>
              <a:rPr lang="en-US" sz="2400" b="1" dirty="0" smtClean="0">
                <a:latin typeface="Times New Roman" charset="0"/>
                <a:ea typeface="Times New Roman" charset="0"/>
                <a:cs typeface="Times New Roman" charset="0"/>
              </a:rPr>
              <a:t>NON FUNCTIONAL REQUIREMENTS:</a:t>
            </a:r>
            <a:r>
              <a:rPr lang="en-US" sz="2400" dirty="0" smtClean="0">
                <a:latin typeface="Times New Roman" charset="0"/>
                <a:ea typeface="Times New Roman" charset="0"/>
                <a:cs typeface="Times New Roman" charset="0"/>
              </a:rPr>
              <a:t> </a:t>
            </a:r>
          </a:p>
          <a:p>
            <a:endParaRPr lang="en-US" sz="2400" dirty="0"/>
          </a:p>
        </p:txBody>
      </p:sp>
      <p:sp>
        <p:nvSpPr>
          <p:cNvPr id="7" name="Rectangle 6"/>
          <p:cNvSpPr/>
          <p:nvPr/>
        </p:nvSpPr>
        <p:spPr>
          <a:xfrm>
            <a:off x="875115" y="1204292"/>
            <a:ext cx="10854266" cy="3366563"/>
          </a:xfrm>
          <a:prstGeom prst="rect">
            <a:avLst/>
          </a:prstGeom>
        </p:spPr>
        <p:txBody>
          <a:bodyPr wrap="square">
            <a:spAutoFit/>
          </a:bodyPr>
          <a:lstStyle/>
          <a:p>
            <a:pPr algn="just">
              <a:lnSpc>
                <a:spcPct val="150000"/>
              </a:lnSpc>
            </a:pPr>
            <a:r>
              <a:rPr lang="en-US" dirty="0">
                <a:latin typeface="Times New Roman" charset="0"/>
                <a:ea typeface="Times New Roman" charset="0"/>
                <a:cs typeface="Times New Roman" charset="0"/>
              </a:rPr>
              <a:t>Non functional requirements, as the name suggests, are requirements that are not directly concerned with the specific functions delivered by the </a:t>
            </a:r>
            <a:r>
              <a:rPr lang="en-US" dirty="0" smtClean="0">
                <a:latin typeface="Times New Roman" charset="0"/>
                <a:ea typeface="Times New Roman" charset="0"/>
                <a:cs typeface="Times New Roman" charset="0"/>
              </a:rPr>
              <a:t>system.</a:t>
            </a:r>
          </a:p>
          <a:p>
            <a:pPr algn="just">
              <a:lnSpc>
                <a:spcPct val="150000"/>
              </a:lnSpc>
            </a:pPr>
            <a:endParaRPr lang="en-US" dirty="0" smtClean="0">
              <a:latin typeface="Times New Roman" charset="0"/>
              <a:ea typeface="Times New Roman" charset="0"/>
              <a:cs typeface="Times New Roman" charset="0"/>
            </a:endParaRPr>
          </a:p>
          <a:p>
            <a:pPr marL="285750" indent="-285750" algn="just">
              <a:lnSpc>
                <a:spcPct val="150000"/>
              </a:lnSpc>
              <a:buFont typeface="Arial" charset="0"/>
              <a:buChar char="•"/>
            </a:pPr>
            <a:r>
              <a:rPr lang="en-US" b="1" dirty="0" smtClean="0">
                <a:latin typeface="Times New Roman" charset="0"/>
                <a:ea typeface="Times New Roman" charset="0"/>
                <a:cs typeface="Times New Roman" charset="0"/>
              </a:rPr>
              <a:t>Learn </a:t>
            </a:r>
            <a:r>
              <a:rPr lang="en-US" b="1" dirty="0">
                <a:latin typeface="Times New Roman" charset="0"/>
                <a:ea typeface="Times New Roman" charset="0"/>
                <a:cs typeface="Times New Roman" charset="0"/>
              </a:rPr>
              <a:t>ability: </a:t>
            </a:r>
            <a:r>
              <a:rPr lang="en-US" dirty="0">
                <a:latin typeface="Times New Roman" charset="0"/>
                <a:ea typeface="Times New Roman" charset="0"/>
                <a:cs typeface="Times New Roman" charset="0"/>
              </a:rPr>
              <a:t>The software is very easy to use and </a:t>
            </a:r>
            <a:r>
              <a:rPr lang="en-US" dirty="0" smtClean="0">
                <a:latin typeface="Times New Roman" charset="0"/>
                <a:ea typeface="Times New Roman" charset="0"/>
                <a:cs typeface="Times New Roman" charset="0"/>
              </a:rPr>
              <a:t>reduces the </a:t>
            </a:r>
            <a:r>
              <a:rPr lang="en-US" dirty="0">
                <a:latin typeface="Times New Roman" charset="0"/>
                <a:ea typeface="Times New Roman" charset="0"/>
                <a:cs typeface="Times New Roman" charset="0"/>
              </a:rPr>
              <a:t>learning work. </a:t>
            </a:r>
            <a:endParaRPr lang="en-US" dirty="0" smtClean="0">
              <a:latin typeface="Times New Roman" charset="0"/>
              <a:ea typeface="Times New Roman" charset="0"/>
              <a:cs typeface="Times New Roman" charset="0"/>
            </a:endParaRPr>
          </a:p>
          <a:p>
            <a:pPr marL="285750" indent="-285750" algn="just">
              <a:lnSpc>
                <a:spcPct val="150000"/>
              </a:lnSpc>
              <a:buFont typeface="Arial" charset="0"/>
              <a:buChar char="•"/>
            </a:pPr>
            <a:r>
              <a:rPr lang="en-US" b="1" dirty="0">
                <a:latin typeface="Times New Roman" charset="0"/>
                <a:ea typeface="Times New Roman" charset="0"/>
                <a:cs typeface="Times New Roman" charset="0"/>
              </a:rPr>
              <a:t>Reliability: </a:t>
            </a:r>
            <a:r>
              <a:rPr lang="en-US" dirty="0">
                <a:latin typeface="Times New Roman" charset="0"/>
                <a:ea typeface="Times New Roman" charset="0"/>
                <a:cs typeface="Times New Roman" charset="0"/>
              </a:rPr>
              <a:t>This software will work reliably for low resolution </a:t>
            </a:r>
            <a:r>
              <a:rPr lang="en-US" dirty="0" smtClean="0">
                <a:latin typeface="Times New Roman" charset="0"/>
                <a:ea typeface="Times New Roman" charset="0"/>
                <a:cs typeface="Times New Roman" charset="0"/>
              </a:rPr>
              <a:t>images.</a:t>
            </a:r>
          </a:p>
          <a:p>
            <a:pPr marL="285750" indent="-285750" algn="just">
              <a:lnSpc>
                <a:spcPct val="150000"/>
              </a:lnSpc>
              <a:buFont typeface="Arial" charset="0"/>
              <a:buChar char="•"/>
            </a:pPr>
            <a:r>
              <a:rPr lang="en-US" b="1" dirty="0" smtClean="0">
                <a:latin typeface="Times New Roman" charset="0"/>
                <a:ea typeface="Times New Roman" charset="0"/>
                <a:cs typeface="Times New Roman" charset="0"/>
              </a:rPr>
              <a:t>Flexibility</a:t>
            </a:r>
            <a:r>
              <a:rPr lang="en-US" b="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It provides the users to provide multilayer security</a:t>
            </a:r>
            <a:r>
              <a:rPr lang="en-US" dirty="0" smtClean="0">
                <a:latin typeface="Times New Roman" charset="0"/>
                <a:ea typeface="Times New Roman" charset="0"/>
                <a:cs typeface="Times New Roman" charset="0"/>
              </a:rPr>
              <a:t>.</a:t>
            </a:r>
            <a:endParaRPr lang="en-GB" dirty="0" smtClean="0">
              <a:latin typeface="Times New Roman" charset="0"/>
              <a:ea typeface="Times New Roman" charset="0"/>
              <a:cs typeface="Times New Roman" charset="0"/>
            </a:endParaRPr>
          </a:p>
          <a:p>
            <a:pPr marL="285750" indent="-285750" algn="just">
              <a:lnSpc>
                <a:spcPct val="150000"/>
              </a:lnSpc>
              <a:buFont typeface="Arial" charset="0"/>
              <a:buChar char="•"/>
            </a:pPr>
            <a:endParaRPr lang="en-US" dirty="0" smtClean="0">
              <a:latin typeface="Times New Roman" charset="0"/>
              <a:ea typeface="Times New Roman" charset="0"/>
              <a:cs typeface="Times New Roman" charset="0"/>
            </a:endParaRPr>
          </a:p>
          <a:p>
            <a:pPr marL="285750" indent="-285750" algn="just">
              <a:lnSpc>
                <a:spcPct val="150000"/>
              </a:lnSpc>
              <a:buFont typeface="Arial" charset="0"/>
              <a:buChar char="•"/>
            </a:pPr>
            <a:endParaRPr lang="en-GB"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568472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5A3BB22-599F-6BDF-AC4A-387CBB2F5B0F}"/>
              </a:ext>
            </a:extLst>
          </p:cNvPr>
          <p:cNvSpPr txBox="1"/>
          <p:nvPr/>
        </p:nvSpPr>
        <p:spPr>
          <a:xfrm flipH="1">
            <a:off x="358235" y="358815"/>
            <a:ext cx="375077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OBJECTIVES</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7CBC5597-0744-29FE-0C49-7D498E835A06}"/>
              </a:ext>
            </a:extLst>
          </p:cNvPr>
          <p:cNvSpPr txBox="1"/>
          <p:nvPr/>
        </p:nvSpPr>
        <p:spPr>
          <a:xfrm>
            <a:off x="1022089" y="651202"/>
            <a:ext cx="11169911" cy="5078313"/>
          </a:xfrm>
          <a:prstGeom prst="rect">
            <a:avLst/>
          </a:prstGeom>
          <a:noFill/>
        </p:spPr>
        <p:txBody>
          <a:bodyPr wrap="square">
            <a:spAutoFit/>
          </a:bodyPr>
          <a:lstStyle/>
          <a:p>
            <a:pPr algn="just">
              <a:lnSpc>
                <a:spcPct val="150000"/>
              </a:lnSpc>
            </a:pPr>
            <a:r>
              <a:rPr lang="en-US" sz="2400" dirty="0" smtClean="0">
                <a:latin typeface="Times New Roman" charset="0"/>
                <a:ea typeface="Times New Roman" charset="0"/>
                <a:cs typeface="Times New Roman" charset="0"/>
              </a:rPr>
              <a:t> </a:t>
            </a:r>
          </a:p>
          <a:p>
            <a:pPr marL="457200" indent="-457200" algn="just">
              <a:lnSpc>
                <a:spcPct val="150000"/>
              </a:lnSpc>
              <a:buFont typeface="Wingdings" charset="2"/>
              <a:buChar char="Ø"/>
            </a:pPr>
            <a:r>
              <a:rPr lang="en-US" sz="2400" dirty="0" smtClean="0">
                <a:latin typeface="Times New Roman" charset="0"/>
                <a:ea typeface="Times New Roman" charset="0"/>
                <a:cs typeface="Times New Roman" charset="0"/>
              </a:rPr>
              <a:t>To </a:t>
            </a:r>
            <a:r>
              <a:rPr lang="en-US" sz="2400" dirty="0">
                <a:latin typeface="Times New Roman" charset="0"/>
                <a:ea typeface="Times New Roman" charset="0"/>
                <a:cs typeface="Times New Roman" charset="0"/>
              </a:rPr>
              <a:t>identify the person is crime or not from face image effectively. </a:t>
            </a:r>
            <a:r>
              <a:rPr lang="en-US" sz="2400" dirty="0" smtClean="0">
                <a:latin typeface="Times New Roman" charset="0"/>
                <a:ea typeface="Times New Roman" charset="0"/>
                <a:cs typeface="Times New Roman" charset="0"/>
              </a:rPr>
              <a:t>To enhance the overall performance for classification algorithms.</a:t>
            </a:r>
          </a:p>
          <a:p>
            <a:pPr marL="457200" indent="-457200" algn="just">
              <a:lnSpc>
                <a:spcPct val="150000"/>
              </a:lnSpc>
              <a:buFont typeface="Wingdings" charset="2"/>
              <a:buChar char="Ø"/>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main objective of Real-time criminal identification based on face  </a:t>
            </a:r>
            <a:r>
              <a:rPr lang="en-US" sz="2400" dirty="0" smtClean="0">
                <a:latin typeface="Times New Roman" charset="0"/>
                <a:ea typeface="Times New Roman" charset="0"/>
                <a:cs typeface="Times New Roman" charset="0"/>
              </a:rPr>
              <a:t>recognition. </a:t>
            </a:r>
            <a:r>
              <a:rPr lang="en-US" sz="2400" dirty="0">
                <a:latin typeface="Times New Roman" charset="0"/>
                <a:ea typeface="Times New Roman" charset="0"/>
                <a:cs typeface="Times New Roman" charset="0"/>
              </a:rPr>
              <a:t>Application is to help police personnel </a:t>
            </a:r>
            <a:r>
              <a:rPr lang="en-US" sz="2400" dirty="0" smtClean="0">
                <a:latin typeface="Times New Roman" charset="0"/>
                <a:ea typeface="Times New Roman" charset="0"/>
                <a:cs typeface="Times New Roman" charset="0"/>
              </a:rPr>
              <a:t> to identify </a:t>
            </a:r>
            <a:r>
              <a:rPr lang="en-US" sz="2400" dirty="0">
                <a:latin typeface="Times New Roman" charset="0"/>
                <a:ea typeface="Times New Roman" charset="0"/>
                <a:cs typeface="Times New Roman" charset="0"/>
              </a:rPr>
              <a:t>criminals. </a:t>
            </a:r>
            <a:endParaRPr lang="en-US" sz="2400" dirty="0" smtClean="0">
              <a:latin typeface="Times New Roman" charset="0"/>
              <a:ea typeface="Times New Roman" charset="0"/>
              <a:cs typeface="Times New Roman" charset="0"/>
            </a:endParaRPr>
          </a:p>
          <a:p>
            <a:pPr marL="457200" indent="-457200" algn="just">
              <a:lnSpc>
                <a:spcPct val="150000"/>
              </a:lnSpc>
              <a:buFont typeface="Wingdings" charset="2"/>
              <a:buChar char="Ø"/>
            </a:pPr>
            <a:r>
              <a:rPr lang="en-US" sz="2400" dirty="0">
                <a:latin typeface="Times New Roman" charset="0"/>
                <a:ea typeface="Times New Roman" charset="0"/>
                <a:cs typeface="Times New Roman" charset="0"/>
              </a:rPr>
              <a:t>The objective of this application is to provide information about a particular criminal which we are finding.</a:t>
            </a:r>
          </a:p>
          <a:p>
            <a:pPr marL="457200" indent="-457200" algn="just">
              <a:lnSpc>
                <a:spcPct val="150000"/>
              </a:lnSpc>
              <a:buFont typeface="Wingdings" charset="2"/>
              <a:buChar char="Ø"/>
            </a:pPr>
            <a:endParaRPr lang="en-US" sz="2400" dirty="0">
              <a:latin typeface="Times New Roman" charset="0"/>
              <a:ea typeface="Times New Roman" charset="0"/>
              <a:cs typeface="Times New Roman" charset="0"/>
            </a:endParaRPr>
          </a:p>
          <a:p>
            <a:pPr marL="457200" indent="-457200" algn="just">
              <a:lnSpc>
                <a:spcPct val="150000"/>
              </a:lnSpc>
              <a:buFont typeface="Wingdings" charset="2"/>
              <a:buChar char="Ø"/>
            </a:pPr>
            <a:endParaRPr lang="en-US" sz="2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3672926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4793" y="340021"/>
            <a:ext cx="5096933" cy="646331"/>
          </a:xfrm>
          <a:prstGeom prst="rect">
            <a:avLst/>
          </a:prstGeom>
          <a:noFill/>
        </p:spPr>
        <p:txBody>
          <a:bodyPr wrap="square" rtlCol="0">
            <a:spAutoFit/>
          </a:bodyPr>
          <a:lstStyle/>
          <a:p>
            <a:r>
              <a:rPr lang="en-US" sz="3600" dirty="0" smtClean="0">
                <a:latin typeface="Times New Roman" charset="0"/>
                <a:ea typeface="Times New Roman" charset="0"/>
                <a:cs typeface="Times New Roman" charset="0"/>
              </a:rPr>
              <a:t>METHODOLOGY</a:t>
            </a:r>
            <a:endParaRPr lang="en-US" sz="3600" dirty="0">
              <a:latin typeface="Times New Roman" charset="0"/>
              <a:ea typeface="Times New Roman" charset="0"/>
              <a:cs typeface="Times New Roman" charset="0"/>
            </a:endParaRPr>
          </a:p>
        </p:txBody>
      </p:sp>
      <p:sp>
        <p:nvSpPr>
          <p:cNvPr id="4" name="Rectangle 3"/>
          <p:cNvSpPr/>
          <p:nvPr/>
        </p:nvSpPr>
        <p:spPr>
          <a:xfrm>
            <a:off x="854793" y="1205808"/>
            <a:ext cx="10295467" cy="4247317"/>
          </a:xfrm>
          <a:prstGeom prst="rect">
            <a:avLst/>
          </a:prstGeom>
        </p:spPr>
        <p:txBody>
          <a:bodyPr wrap="square">
            <a:spAutoFit/>
          </a:bodyPr>
          <a:lstStyle/>
          <a:p>
            <a:pPr algn="just">
              <a:lnSpc>
                <a:spcPct val="150000"/>
              </a:lnSpc>
            </a:pPr>
            <a:r>
              <a:rPr lang="en-US" dirty="0">
                <a:latin typeface="Times New Roman" charset="0"/>
                <a:ea typeface="Times New Roman" charset="0"/>
                <a:cs typeface="Times New Roman" charset="0"/>
              </a:rPr>
              <a:t>We are using CCTV Camera to capture the images of the Public so that we can identify the proper person who is having a criminal record in the database to catch. </a:t>
            </a:r>
          </a:p>
          <a:p>
            <a:pPr algn="just">
              <a:lnSpc>
                <a:spcPct val="150000"/>
              </a:lnSpc>
              <a:buFont typeface="+mj-lt"/>
              <a:buAutoNum type="arabicPeriod"/>
            </a:pPr>
            <a:r>
              <a:rPr lang="en-US" dirty="0" smtClean="0">
                <a:solidFill>
                  <a:srgbClr val="0C0F19"/>
                </a:solidFill>
                <a:latin typeface="Times New Roman" charset="0"/>
                <a:ea typeface="Times New Roman" charset="0"/>
                <a:cs typeface="Times New Roman" charset="0"/>
              </a:rPr>
              <a:t> First</a:t>
            </a:r>
            <a:r>
              <a:rPr lang="en-US" dirty="0">
                <a:solidFill>
                  <a:srgbClr val="0C0F19"/>
                </a:solidFill>
                <a:latin typeface="Times New Roman" charset="0"/>
                <a:ea typeface="Times New Roman" charset="0"/>
                <a:cs typeface="Times New Roman" charset="0"/>
              </a:rPr>
              <a:t>, we will </a:t>
            </a:r>
            <a:r>
              <a:rPr lang="en-US" dirty="0" smtClean="0">
                <a:solidFill>
                  <a:srgbClr val="0C0F19"/>
                </a:solidFill>
                <a:latin typeface="Times New Roman" charset="0"/>
                <a:ea typeface="Times New Roman" charset="0"/>
                <a:cs typeface="Times New Roman" charset="0"/>
              </a:rPr>
              <a:t>find out </a:t>
            </a:r>
            <a:r>
              <a:rPr lang="en-US" dirty="0">
                <a:solidFill>
                  <a:srgbClr val="0C0F19"/>
                </a:solidFill>
                <a:latin typeface="Times New Roman" charset="0"/>
                <a:ea typeface="Times New Roman" charset="0"/>
                <a:cs typeface="Times New Roman" charset="0"/>
              </a:rPr>
              <a:t>the face </a:t>
            </a:r>
            <a:r>
              <a:rPr lang="en-US" dirty="0" smtClean="0">
                <a:solidFill>
                  <a:srgbClr val="0C0F19"/>
                </a:solidFill>
                <a:latin typeface="Times New Roman" charset="0"/>
                <a:ea typeface="Times New Roman" charset="0"/>
                <a:cs typeface="Times New Roman" charset="0"/>
              </a:rPr>
              <a:t>encodings of the </a:t>
            </a:r>
            <a:r>
              <a:rPr lang="en-US" dirty="0">
                <a:solidFill>
                  <a:srgbClr val="0C0F19"/>
                </a:solidFill>
                <a:latin typeface="Times New Roman" charset="0"/>
                <a:ea typeface="Times New Roman" charset="0"/>
                <a:cs typeface="Times New Roman" charset="0"/>
              </a:rPr>
              <a:t>criminal database images </a:t>
            </a:r>
            <a:endParaRPr lang="en-US" dirty="0" smtClean="0">
              <a:solidFill>
                <a:srgbClr val="0C0F19"/>
              </a:solidFill>
              <a:latin typeface="Times New Roman" charset="0"/>
              <a:ea typeface="Times New Roman" charset="0"/>
              <a:cs typeface="Times New Roman" charset="0"/>
            </a:endParaRPr>
          </a:p>
          <a:p>
            <a:pPr algn="just">
              <a:lnSpc>
                <a:spcPct val="150000"/>
              </a:lnSpc>
              <a:buFont typeface="+mj-lt"/>
              <a:buAutoNum type="arabicPeriod"/>
            </a:pPr>
            <a:r>
              <a:rPr lang="en-US" dirty="0" smtClean="0">
                <a:solidFill>
                  <a:srgbClr val="0C0F19"/>
                </a:solidFill>
                <a:latin typeface="Times New Roman" charset="0"/>
                <a:ea typeface="Times New Roman" charset="0"/>
                <a:cs typeface="Times New Roman" charset="0"/>
              </a:rPr>
              <a:t> Now </a:t>
            </a:r>
            <a:r>
              <a:rPr lang="en-US" dirty="0">
                <a:solidFill>
                  <a:srgbClr val="0C0F19"/>
                </a:solidFill>
                <a:latin typeface="Times New Roman" charset="0"/>
                <a:ea typeface="Times New Roman" charset="0"/>
                <a:cs typeface="Times New Roman" charset="0"/>
              </a:rPr>
              <a:t>we are using CCTV to capture Public images </a:t>
            </a:r>
            <a:r>
              <a:rPr lang="en-US" dirty="0" smtClean="0">
                <a:solidFill>
                  <a:srgbClr val="0C0F19"/>
                </a:solidFill>
                <a:latin typeface="Times New Roman" charset="0"/>
                <a:ea typeface="Times New Roman" charset="0"/>
                <a:cs typeface="Times New Roman" charset="0"/>
              </a:rPr>
              <a:t> placed under some public areas.</a:t>
            </a:r>
          </a:p>
          <a:p>
            <a:pPr algn="just">
              <a:lnSpc>
                <a:spcPct val="150000"/>
              </a:lnSpc>
              <a:buFont typeface="+mj-lt"/>
              <a:buAutoNum type="arabicPeriod"/>
            </a:pPr>
            <a:r>
              <a:rPr lang="en-US" dirty="0" smtClean="0">
                <a:solidFill>
                  <a:srgbClr val="0C0F19"/>
                </a:solidFill>
                <a:latin typeface="Times New Roman" charset="0"/>
                <a:ea typeface="Times New Roman" charset="0"/>
                <a:cs typeface="Times New Roman" charset="0"/>
              </a:rPr>
              <a:t>Extracting </a:t>
            </a:r>
            <a:r>
              <a:rPr lang="en-US" dirty="0">
                <a:solidFill>
                  <a:srgbClr val="0C0F19"/>
                </a:solidFill>
                <a:latin typeface="Times New Roman" charset="0"/>
                <a:ea typeface="Times New Roman" charset="0"/>
                <a:cs typeface="Times New Roman" charset="0"/>
              </a:rPr>
              <a:t>the features from captured images </a:t>
            </a:r>
            <a:r>
              <a:rPr lang="en-US" dirty="0" smtClean="0">
                <a:solidFill>
                  <a:srgbClr val="0C0F19"/>
                </a:solidFill>
                <a:latin typeface="Times New Roman" charset="0"/>
                <a:ea typeface="Times New Roman" charset="0"/>
                <a:cs typeface="Times New Roman" charset="0"/>
              </a:rPr>
              <a:t>.</a:t>
            </a:r>
          </a:p>
          <a:p>
            <a:pPr algn="just">
              <a:lnSpc>
                <a:spcPct val="150000"/>
              </a:lnSpc>
              <a:buFont typeface="+mj-lt"/>
              <a:buAutoNum type="arabicPeriod"/>
            </a:pPr>
            <a:r>
              <a:rPr lang="en-US" dirty="0">
                <a:solidFill>
                  <a:srgbClr val="0C0F19"/>
                </a:solidFill>
                <a:latin typeface="Times New Roman" charset="0"/>
                <a:ea typeface="Times New Roman" charset="0"/>
                <a:cs typeface="Times New Roman" charset="0"/>
              </a:rPr>
              <a:t> </a:t>
            </a:r>
            <a:r>
              <a:rPr lang="en-US" dirty="0" smtClean="0">
                <a:solidFill>
                  <a:srgbClr val="0C0F19"/>
                </a:solidFill>
                <a:latin typeface="Times New Roman" charset="0"/>
                <a:ea typeface="Times New Roman" charset="0"/>
                <a:cs typeface="Times New Roman" charset="0"/>
              </a:rPr>
              <a:t>Comparing Captured image </a:t>
            </a:r>
            <a:r>
              <a:rPr lang="en-US" dirty="0">
                <a:solidFill>
                  <a:srgbClr val="0C0F19"/>
                </a:solidFill>
                <a:latin typeface="Times New Roman" charset="0"/>
                <a:ea typeface="Times New Roman" charset="0"/>
                <a:cs typeface="Times New Roman" charset="0"/>
              </a:rPr>
              <a:t>with face encodings of the criminal database </a:t>
            </a:r>
            <a:r>
              <a:rPr lang="en-US" dirty="0" smtClean="0">
                <a:solidFill>
                  <a:srgbClr val="0C0F19"/>
                </a:solidFill>
                <a:latin typeface="Times New Roman" charset="0"/>
                <a:ea typeface="Times New Roman" charset="0"/>
                <a:cs typeface="Times New Roman" charset="0"/>
              </a:rPr>
              <a:t>images</a:t>
            </a:r>
          </a:p>
          <a:p>
            <a:pPr algn="just">
              <a:lnSpc>
                <a:spcPct val="150000"/>
              </a:lnSpc>
              <a:buFont typeface="+mj-lt"/>
              <a:buAutoNum type="arabicPeriod"/>
            </a:pPr>
            <a:r>
              <a:rPr lang="en-US" dirty="0" smtClean="0">
                <a:solidFill>
                  <a:srgbClr val="0C0F19"/>
                </a:solidFill>
                <a:latin typeface="Times New Roman" charset="0"/>
                <a:ea typeface="Times New Roman" charset="0"/>
                <a:cs typeface="Times New Roman" charset="0"/>
              </a:rPr>
              <a:t> If </a:t>
            </a:r>
            <a:r>
              <a:rPr lang="en-US" dirty="0">
                <a:solidFill>
                  <a:srgbClr val="0C0F19"/>
                </a:solidFill>
                <a:latin typeface="Times New Roman" charset="0"/>
                <a:ea typeface="Times New Roman" charset="0"/>
                <a:cs typeface="Times New Roman" charset="0"/>
              </a:rPr>
              <a:t>the encoding values matching with captured image encoding values, then criminal image, name, and criminal found message will be displayed on the screen. </a:t>
            </a:r>
          </a:p>
          <a:p>
            <a:pPr algn="just">
              <a:lnSpc>
                <a:spcPct val="150000"/>
              </a:lnSpc>
              <a:buFont typeface="+mj-lt"/>
              <a:buAutoNum type="arabicPeriod"/>
            </a:pPr>
            <a:r>
              <a:rPr lang="en-US" dirty="0" smtClean="0">
                <a:solidFill>
                  <a:srgbClr val="0C0F19"/>
                </a:solidFill>
                <a:latin typeface="Times New Roman" charset="0"/>
                <a:ea typeface="Times New Roman" charset="0"/>
                <a:cs typeface="Times New Roman" charset="0"/>
              </a:rPr>
              <a:t> Image </a:t>
            </a:r>
            <a:r>
              <a:rPr lang="en-US" dirty="0">
                <a:solidFill>
                  <a:srgbClr val="0C0F19"/>
                </a:solidFill>
                <a:latin typeface="Times New Roman" charset="0"/>
                <a:ea typeface="Times New Roman" charset="0"/>
                <a:cs typeface="Times New Roman" charset="0"/>
              </a:rPr>
              <a:t>of that person will be saved into a special </a:t>
            </a:r>
            <a:r>
              <a:rPr lang="en-US" dirty="0" smtClean="0">
                <a:solidFill>
                  <a:srgbClr val="0C0F19"/>
                </a:solidFill>
                <a:latin typeface="Times New Roman" charset="0"/>
                <a:ea typeface="Times New Roman" charset="0"/>
                <a:cs typeface="Times New Roman" charset="0"/>
              </a:rPr>
              <a:t>folder , </a:t>
            </a:r>
            <a:r>
              <a:rPr lang="en-US" dirty="0">
                <a:solidFill>
                  <a:srgbClr val="0C0F19"/>
                </a:solidFill>
                <a:latin typeface="Times New Roman" charset="0"/>
                <a:ea typeface="Times New Roman" charset="0"/>
                <a:cs typeface="Times New Roman" charset="0"/>
              </a:rPr>
              <a:t>so that police can easily identify the criminal who differs from other peoples present in a public place. </a:t>
            </a:r>
            <a:endParaRPr lang="en-US" dirty="0">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40648869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133" y="355599"/>
            <a:ext cx="3813865" cy="646331"/>
          </a:xfrm>
          <a:prstGeom prst="rect">
            <a:avLst/>
          </a:prstGeom>
          <a:noFill/>
        </p:spPr>
        <p:txBody>
          <a:bodyPr wrap="none" rtlCol="0">
            <a:spAutoFit/>
          </a:bodyPr>
          <a:lstStyle/>
          <a:p>
            <a:r>
              <a:rPr lang="en-US" sz="3600" dirty="0" smtClean="0">
                <a:latin typeface="Times New Roman" charset="0"/>
                <a:ea typeface="Times New Roman" charset="0"/>
                <a:cs typeface="Times New Roman" charset="0"/>
              </a:rPr>
              <a:t>SYSTEM DESIGN</a:t>
            </a:r>
            <a:endParaRPr lang="en-US" sz="3600" dirty="0">
              <a:latin typeface="Times New Roman" charset="0"/>
              <a:ea typeface="Times New Roman" charset="0"/>
              <a:cs typeface="Times New Roman"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184" y="1250760"/>
            <a:ext cx="10236277" cy="5242805"/>
          </a:xfrm>
          <a:prstGeom prst="rect">
            <a:avLst/>
          </a:prstGeom>
        </p:spPr>
      </p:pic>
      <p:sp>
        <p:nvSpPr>
          <p:cNvPr id="14" name="Rounded Rectangle 13"/>
          <p:cNvSpPr/>
          <p:nvPr/>
        </p:nvSpPr>
        <p:spPr>
          <a:xfrm>
            <a:off x="7702337" y="5179862"/>
            <a:ext cx="1708878" cy="53964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n>
                  <a:solidFill>
                    <a:schemeClr val="tx1"/>
                  </a:solidFill>
                </a:ln>
                <a:solidFill>
                  <a:sysClr val="windowText" lastClr="000000"/>
                </a:solidFill>
              </a:rPr>
              <a:t>Criminal Details</a:t>
            </a:r>
            <a:endParaRPr lang="en-US" sz="1400" dirty="0">
              <a:ln>
                <a:solidFill>
                  <a:schemeClr val="tx1"/>
                </a:solidFill>
              </a:ln>
              <a:solidFill>
                <a:sysClr val="windowText" lastClr="000000"/>
              </a:solidFill>
            </a:endParaRPr>
          </a:p>
        </p:txBody>
      </p:sp>
    </p:spTree>
    <p:extLst>
      <p:ext uri="{BB962C8B-B14F-4D97-AF65-F5344CB8AC3E}">
        <p14:creationId xmlns:p14="http://schemas.microsoft.com/office/powerpoint/2010/main" val="18428887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070" y="400039"/>
            <a:ext cx="2345322" cy="400110"/>
          </a:xfrm>
          <a:prstGeom prst="rect">
            <a:avLst/>
          </a:prstGeom>
          <a:noFill/>
        </p:spPr>
        <p:txBody>
          <a:bodyPr wrap="none" rtlCol="0">
            <a:spAutoFit/>
          </a:bodyPr>
          <a:lstStyle/>
          <a:p>
            <a:r>
              <a:rPr lang="en-US" sz="2000" b="1" dirty="0" smtClean="0"/>
              <a:t>USE CASE DIAGRAM</a:t>
            </a:r>
            <a:endParaRPr lang="en-US" sz="2000" b="1" dirty="0"/>
          </a:p>
        </p:txBody>
      </p:sp>
      <p:sp>
        <p:nvSpPr>
          <p:cNvPr id="5" name="Oval 4"/>
          <p:cNvSpPr/>
          <p:nvPr/>
        </p:nvSpPr>
        <p:spPr>
          <a:xfrm>
            <a:off x="5300964" y="1514006"/>
            <a:ext cx="1369657" cy="58461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t>Register criminal Info</a:t>
            </a:r>
            <a:endParaRPr lang="en-US" sz="1200" dirty="0"/>
          </a:p>
        </p:txBody>
      </p:sp>
      <p:sp>
        <p:nvSpPr>
          <p:cNvPr id="6" name="Oval 5"/>
          <p:cNvSpPr/>
          <p:nvPr/>
        </p:nvSpPr>
        <p:spPr>
          <a:xfrm>
            <a:off x="5300964" y="2274556"/>
            <a:ext cx="1369656" cy="6485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t>Images</a:t>
            </a:r>
          </a:p>
          <a:p>
            <a:pPr algn="ctr"/>
            <a:r>
              <a:rPr lang="en-US" sz="1200" dirty="0" smtClean="0"/>
              <a:t>Storing</a:t>
            </a:r>
            <a:endParaRPr lang="en-US" sz="1200"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4603" y="2885605"/>
            <a:ext cx="1117600" cy="1333500"/>
          </a:xfrm>
          <a:prstGeom prst="rect">
            <a:avLst/>
          </a:prstGeom>
        </p:spPr>
      </p:pic>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792" y="2885605"/>
            <a:ext cx="1117600" cy="1333500"/>
          </a:xfrm>
          <a:prstGeom prst="rect">
            <a:avLst/>
          </a:prstGeom>
        </p:spPr>
      </p:pic>
      <p:cxnSp>
        <p:nvCxnSpPr>
          <p:cNvPr id="22" name="Straight Arrow Connector 21"/>
          <p:cNvCxnSpPr/>
          <p:nvPr/>
        </p:nvCxnSpPr>
        <p:spPr>
          <a:xfrm flipH="1">
            <a:off x="2797016" y="1970009"/>
            <a:ext cx="2474014" cy="110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6711121" y="1818859"/>
            <a:ext cx="2283482" cy="1204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0" idx="3"/>
          </p:cNvCxnSpPr>
          <p:nvPr/>
        </p:nvCxnSpPr>
        <p:spPr>
          <a:xfrm flipV="1">
            <a:off x="2954392" y="2598818"/>
            <a:ext cx="2306072" cy="953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5330266" y="3228093"/>
            <a:ext cx="1369656" cy="6485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t>Capture Image</a:t>
            </a:r>
            <a:endParaRPr lang="en-US" sz="1200" dirty="0"/>
          </a:p>
        </p:txBody>
      </p:sp>
      <p:cxnSp>
        <p:nvCxnSpPr>
          <p:cNvPr id="35" name="Straight Arrow Connector 34"/>
          <p:cNvCxnSpPr>
            <a:stCxn id="19" idx="1"/>
          </p:cNvCxnSpPr>
          <p:nvPr/>
        </p:nvCxnSpPr>
        <p:spPr>
          <a:xfrm flipH="1">
            <a:off x="6699923" y="3552355"/>
            <a:ext cx="2294680" cy="2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927929" y="3662391"/>
            <a:ext cx="2373035" cy="147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5341465" y="4141609"/>
            <a:ext cx="1369656" cy="6485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t>Prediction</a:t>
            </a:r>
            <a:endParaRPr lang="en-US" sz="1200" dirty="0"/>
          </a:p>
        </p:txBody>
      </p:sp>
      <p:cxnSp>
        <p:nvCxnSpPr>
          <p:cNvPr id="42" name="Straight Arrow Connector 41"/>
          <p:cNvCxnSpPr/>
          <p:nvPr/>
        </p:nvCxnSpPr>
        <p:spPr>
          <a:xfrm flipH="1" flipV="1">
            <a:off x="2807583" y="4192656"/>
            <a:ext cx="2463447" cy="989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5330266" y="5032325"/>
            <a:ext cx="1369656" cy="6485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t>Display  </a:t>
            </a:r>
            <a:r>
              <a:rPr lang="en-US" sz="1200" dirty="0"/>
              <a:t>C</a:t>
            </a:r>
            <a:r>
              <a:rPr lang="en-US" sz="1200" dirty="0" smtClean="0"/>
              <a:t>riminal Data</a:t>
            </a:r>
            <a:endParaRPr lang="en-US" sz="1200" dirty="0"/>
          </a:p>
        </p:txBody>
      </p:sp>
      <p:cxnSp>
        <p:nvCxnSpPr>
          <p:cNvPr id="47" name="Straight Arrow Connector 46"/>
          <p:cNvCxnSpPr/>
          <p:nvPr/>
        </p:nvCxnSpPr>
        <p:spPr>
          <a:xfrm>
            <a:off x="2927929" y="4031262"/>
            <a:ext cx="2373035" cy="404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407108" y="1045762"/>
            <a:ext cx="0" cy="511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06344" y="1089010"/>
            <a:ext cx="0" cy="511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422344" y="1065344"/>
            <a:ext cx="338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422344" y="6157762"/>
            <a:ext cx="338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003189" y="4522156"/>
            <a:ext cx="924740" cy="369332"/>
          </a:xfrm>
          <a:prstGeom prst="rect">
            <a:avLst/>
          </a:prstGeom>
          <a:noFill/>
        </p:spPr>
        <p:txBody>
          <a:bodyPr wrap="none" rtlCol="0">
            <a:spAutoFit/>
          </a:bodyPr>
          <a:lstStyle/>
          <a:p>
            <a:r>
              <a:rPr lang="en-US" dirty="0" smtClean="0"/>
              <a:t>SYSTEM</a:t>
            </a:r>
            <a:endParaRPr lang="en-US" dirty="0"/>
          </a:p>
        </p:txBody>
      </p:sp>
      <p:sp>
        <p:nvSpPr>
          <p:cNvPr id="3" name="TextBox 2"/>
          <p:cNvSpPr txBox="1"/>
          <p:nvPr/>
        </p:nvSpPr>
        <p:spPr>
          <a:xfrm>
            <a:off x="8994603" y="4522156"/>
            <a:ext cx="939681" cy="369332"/>
          </a:xfrm>
          <a:prstGeom prst="rect">
            <a:avLst/>
          </a:prstGeom>
          <a:noFill/>
        </p:spPr>
        <p:txBody>
          <a:bodyPr wrap="none" rtlCol="0">
            <a:spAutoFit/>
          </a:bodyPr>
          <a:lstStyle/>
          <a:p>
            <a:r>
              <a:rPr lang="en-US" dirty="0" smtClean="0"/>
              <a:t>     USER</a:t>
            </a:r>
            <a:endParaRPr lang="en-US" dirty="0"/>
          </a:p>
        </p:txBody>
      </p:sp>
    </p:spTree>
    <p:extLst>
      <p:ext uri="{BB962C8B-B14F-4D97-AF65-F5344CB8AC3E}">
        <p14:creationId xmlns:p14="http://schemas.microsoft.com/office/powerpoint/2010/main" val="12068728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533" y="1189936"/>
            <a:ext cx="10634134" cy="5575300"/>
          </a:xfrm>
          <a:prstGeom prst="rect">
            <a:avLst/>
          </a:prstGeom>
        </p:spPr>
      </p:pic>
      <p:sp>
        <p:nvSpPr>
          <p:cNvPr id="3" name="TextBox 2"/>
          <p:cNvSpPr txBox="1"/>
          <p:nvPr/>
        </p:nvSpPr>
        <p:spPr>
          <a:xfrm>
            <a:off x="385233" y="372533"/>
            <a:ext cx="3318537" cy="523220"/>
          </a:xfrm>
          <a:prstGeom prst="rect">
            <a:avLst/>
          </a:prstGeom>
          <a:noFill/>
        </p:spPr>
        <p:txBody>
          <a:bodyPr wrap="none" rtlCol="0">
            <a:spAutoFit/>
          </a:bodyPr>
          <a:lstStyle/>
          <a:p>
            <a:r>
              <a:rPr lang="en-US" sz="2800" b="1" dirty="0">
                <a:latin typeface="Times New Roman" charset="0"/>
                <a:ea typeface="Times New Roman" charset="0"/>
                <a:cs typeface="Times New Roman" charset="0"/>
              </a:rPr>
              <a:t>CLASS DIAGRAM </a:t>
            </a:r>
          </a:p>
        </p:txBody>
      </p:sp>
      <p:sp>
        <p:nvSpPr>
          <p:cNvPr id="4" name="TextBox 3"/>
          <p:cNvSpPr txBox="1"/>
          <p:nvPr/>
        </p:nvSpPr>
        <p:spPr>
          <a:xfrm>
            <a:off x="629587" y="-464695"/>
            <a:ext cx="184731" cy="369332"/>
          </a:xfrm>
          <a:prstGeom prst="rect">
            <a:avLst/>
          </a:prstGeom>
          <a:noFill/>
        </p:spPr>
        <p:txBody>
          <a:bodyPr wrap="none" rtlCol="0">
            <a:spAutoFit/>
          </a:bodyPr>
          <a:lstStyle/>
          <a:p>
            <a:endParaRPr lang="en-US"/>
          </a:p>
        </p:txBody>
      </p:sp>
      <p:sp>
        <p:nvSpPr>
          <p:cNvPr id="5" name="Rectangle 4"/>
          <p:cNvSpPr/>
          <p:nvPr/>
        </p:nvSpPr>
        <p:spPr>
          <a:xfrm>
            <a:off x="5156616" y="4467070"/>
            <a:ext cx="2353455" cy="197870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a:solidFill>
                  <a:sysClr val="windowText" lastClr="000000"/>
                </a:solidFill>
              </a:ln>
            </a:endParaRPr>
          </a:p>
        </p:txBody>
      </p:sp>
      <p:cxnSp>
        <p:nvCxnSpPr>
          <p:cNvPr id="7" name="Straight Connector 6"/>
          <p:cNvCxnSpPr/>
          <p:nvPr/>
        </p:nvCxnSpPr>
        <p:spPr>
          <a:xfrm>
            <a:off x="5156616" y="4901784"/>
            <a:ext cx="2353455" cy="14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31370" y="4563230"/>
            <a:ext cx="1056058" cy="338554"/>
          </a:xfrm>
          <a:prstGeom prst="rect">
            <a:avLst/>
          </a:prstGeom>
          <a:noFill/>
        </p:spPr>
        <p:txBody>
          <a:bodyPr wrap="none" rtlCol="0">
            <a:spAutoFit/>
          </a:bodyPr>
          <a:lstStyle/>
          <a:p>
            <a:r>
              <a:rPr lang="en-US" sz="1600" b="1" dirty="0" smtClean="0"/>
              <a:t>Prediction</a:t>
            </a:r>
            <a:endParaRPr lang="en-US" sz="1600" b="1" dirty="0"/>
          </a:p>
        </p:txBody>
      </p:sp>
      <p:sp>
        <p:nvSpPr>
          <p:cNvPr id="9" name="TextBox 8"/>
          <p:cNvSpPr txBox="1"/>
          <p:nvPr/>
        </p:nvSpPr>
        <p:spPr>
          <a:xfrm>
            <a:off x="5501966" y="5351488"/>
            <a:ext cx="1639231" cy="369332"/>
          </a:xfrm>
          <a:prstGeom prst="rect">
            <a:avLst/>
          </a:prstGeom>
          <a:noFill/>
        </p:spPr>
        <p:txBody>
          <a:bodyPr wrap="none" rtlCol="0">
            <a:spAutoFit/>
          </a:bodyPr>
          <a:lstStyle/>
          <a:p>
            <a:r>
              <a:rPr lang="en-US" dirty="0" err="1" smtClean="0"/>
              <a:t>Criminal_Info</a:t>
            </a:r>
            <a:r>
              <a:rPr lang="en-US" dirty="0" smtClean="0"/>
              <a:t> ()</a:t>
            </a:r>
            <a:endParaRPr lang="en-US" dirty="0"/>
          </a:p>
        </p:txBody>
      </p:sp>
    </p:spTree>
    <p:extLst>
      <p:ext uri="{BB962C8B-B14F-4D97-AF65-F5344CB8AC3E}">
        <p14:creationId xmlns:p14="http://schemas.microsoft.com/office/powerpoint/2010/main" val="21978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99" y="1350434"/>
            <a:ext cx="9550399" cy="4997450"/>
          </a:xfrm>
          <a:prstGeom prst="rect">
            <a:avLst/>
          </a:prstGeom>
        </p:spPr>
        <p:style>
          <a:lnRef idx="2">
            <a:schemeClr val="accent1"/>
          </a:lnRef>
          <a:fillRef idx="1">
            <a:schemeClr val="lt1"/>
          </a:fillRef>
          <a:effectRef idx="0">
            <a:schemeClr val="accent1"/>
          </a:effectRef>
          <a:fontRef idx="minor">
            <a:schemeClr val="dk1"/>
          </a:fontRef>
        </p:style>
      </p:pic>
      <p:sp>
        <p:nvSpPr>
          <p:cNvPr id="3" name="TextBox 2"/>
          <p:cNvSpPr txBox="1"/>
          <p:nvPr/>
        </p:nvSpPr>
        <p:spPr>
          <a:xfrm>
            <a:off x="254000" y="326935"/>
            <a:ext cx="4134465" cy="954107"/>
          </a:xfrm>
          <a:prstGeom prst="rect">
            <a:avLst/>
          </a:prstGeom>
          <a:noFill/>
        </p:spPr>
        <p:txBody>
          <a:bodyPr wrap="none" rtlCol="0">
            <a:spAutoFit/>
          </a:bodyPr>
          <a:lstStyle/>
          <a:p>
            <a:r>
              <a:rPr lang="en-US" sz="2800" b="1" dirty="0">
                <a:latin typeface="Times New Roman" charset="0"/>
                <a:ea typeface="Times New Roman" charset="0"/>
                <a:cs typeface="Times New Roman" charset="0"/>
              </a:rPr>
              <a:t>SEQUENCE DIAGRAM </a:t>
            </a:r>
          </a:p>
          <a:p>
            <a:endParaRPr lang="en-US" sz="2800" b="1" dirty="0">
              <a:latin typeface="Times New Roman" charset="0"/>
              <a:ea typeface="Times New Roman" charset="0"/>
              <a:cs typeface="Times New Roman" charset="0"/>
            </a:endParaRPr>
          </a:p>
        </p:txBody>
      </p:sp>
      <p:sp>
        <p:nvSpPr>
          <p:cNvPr id="4" name="Rectangle 3"/>
          <p:cNvSpPr/>
          <p:nvPr/>
        </p:nvSpPr>
        <p:spPr>
          <a:xfrm>
            <a:off x="1693887" y="2765235"/>
            <a:ext cx="554637" cy="33727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p:cNvSpPr/>
          <p:nvPr/>
        </p:nvSpPr>
        <p:spPr>
          <a:xfrm>
            <a:off x="4214734" y="2765233"/>
            <a:ext cx="554637" cy="33727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6753482" y="2765234"/>
            <a:ext cx="554637" cy="33727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9292230" y="2765233"/>
            <a:ext cx="554637" cy="33727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 name="Straight Arrow Connector 8"/>
          <p:cNvCxnSpPr/>
          <p:nvPr/>
        </p:nvCxnSpPr>
        <p:spPr>
          <a:xfrm>
            <a:off x="9846867" y="4287187"/>
            <a:ext cx="421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849535" y="4451626"/>
            <a:ext cx="716863" cy="246221"/>
          </a:xfrm>
          <a:prstGeom prst="rect">
            <a:avLst/>
          </a:prstGeom>
          <a:noFill/>
        </p:spPr>
        <p:txBody>
          <a:bodyPr wrap="none" rtlCol="0">
            <a:spAutoFit/>
          </a:bodyPr>
          <a:lstStyle/>
          <a:p>
            <a:r>
              <a:rPr lang="en-US" sz="1000" dirty="0" smtClean="0"/>
              <a:t>Prediction</a:t>
            </a:r>
            <a:endParaRPr lang="en-US" sz="1000" dirty="0"/>
          </a:p>
        </p:txBody>
      </p:sp>
    </p:spTree>
    <p:extLst>
      <p:ext uri="{BB962C8B-B14F-4D97-AF65-F5344CB8AC3E}">
        <p14:creationId xmlns:p14="http://schemas.microsoft.com/office/powerpoint/2010/main" val="9264386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D831670-E9CE-6B3A-00D6-BF3FB0A0FFF7}"/>
              </a:ext>
            </a:extLst>
          </p:cNvPr>
          <p:cNvSpPr txBox="1">
            <a:spLocks/>
          </p:cNvSpPr>
          <p:nvPr/>
        </p:nvSpPr>
        <p:spPr>
          <a:xfrm>
            <a:off x="216858" y="122941"/>
            <a:ext cx="4599272" cy="653401"/>
          </a:xfrm>
          <a:prstGeom prst="rect">
            <a:avLst/>
          </a:prstGeom>
        </p:spPr>
        <p:txBody>
          <a:bodyP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l"/>
            <a:r>
              <a:rPr lang="en-US" sz="4000" dirty="0">
                <a:latin typeface="Times New Roman" pitchFamily="18" charset="0"/>
                <a:cs typeface="Times New Roman" pitchFamily="18" charset="0"/>
              </a:rPr>
              <a:t>Contents</a:t>
            </a:r>
          </a:p>
        </p:txBody>
      </p:sp>
      <p:sp>
        <p:nvSpPr>
          <p:cNvPr id="5" name="TextBox 4">
            <a:extLst>
              <a:ext uri="{FF2B5EF4-FFF2-40B4-BE49-F238E27FC236}">
                <a16:creationId xmlns:a16="http://schemas.microsoft.com/office/drawing/2014/main" xmlns="" id="{30C63436-D5F1-49D8-305B-00FEFAD2A30B}"/>
              </a:ext>
            </a:extLst>
          </p:cNvPr>
          <p:cNvSpPr txBox="1"/>
          <p:nvPr/>
        </p:nvSpPr>
        <p:spPr>
          <a:xfrm>
            <a:off x="917787" y="776342"/>
            <a:ext cx="7274560" cy="603864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Introduction </a:t>
            </a:r>
          </a:p>
          <a:p>
            <a:pPr marL="285750" indent="-28575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Problem Statement</a:t>
            </a:r>
          </a:p>
          <a:p>
            <a:pPr marL="285750" indent="-28575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Existing System</a:t>
            </a:r>
          </a:p>
          <a:p>
            <a:pPr marL="285750" indent="-28575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Proposed Statement</a:t>
            </a:r>
          </a:p>
          <a:p>
            <a:pPr marL="285750" indent="-28575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Literature </a:t>
            </a:r>
            <a:r>
              <a:rPr lang="en-IN" sz="2000" dirty="0">
                <a:latin typeface="Times New Roman" panose="02020603050405020304" pitchFamily="18" charset="0"/>
                <a:cs typeface="Times New Roman" panose="02020603050405020304" pitchFamily="18" charset="0"/>
              </a:rPr>
              <a:t>Survey</a:t>
            </a:r>
            <a:endParaRPr lang="en-US"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System Analysis</a:t>
            </a:r>
          </a:p>
          <a:p>
            <a:pPr marL="285750" indent="-285750">
              <a:lnSpc>
                <a:spcPct val="15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Objectives</a:t>
            </a:r>
          </a:p>
          <a:p>
            <a:pPr marL="285750" indent="-28575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Methodology</a:t>
            </a:r>
            <a:endParaRPr lang="en-IN"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System Design</a:t>
            </a:r>
          </a:p>
          <a:p>
            <a:pPr marL="285750" indent="-28575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Implementation</a:t>
            </a:r>
          </a:p>
          <a:p>
            <a:pPr marL="285750" indent="-28575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Result</a:t>
            </a:r>
          </a:p>
          <a:p>
            <a:pPr marL="285750" indent="-28575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Conclusion and Future Scope</a:t>
            </a:r>
          </a:p>
          <a:p>
            <a:pPr marL="285750" indent="-28575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References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5889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333" y="372533"/>
            <a:ext cx="4226285" cy="646331"/>
          </a:xfrm>
          <a:prstGeom prst="rect">
            <a:avLst/>
          </a:prstGeom>
          <a:noFill/>
        </p:spPr>
        <p:txBody>
          <a:bodyPr wrap="none" rtlCol="0">
            <a:spAutoFit/>
          </a:bodyPr>
          <a:lstStyle/>
          <a:p>
            <a:r>
              <a:rPr lang="en-US" sz="3600" dirty="0" smtClean="0">
                <a:latin typeface="Times New Roman" charset="0"/>
                <a:ea typeface="Times New Roman" charset="0"/>
                <a:cs typeface="Times New Roman" charset="0"/>
              </a:rPr>
              <a:t>IMPLEMENTATION</a:t>
            </a:r>
            <a:endParaRPr lang="en-US" sz="3600" dirty="0">
              <a:latin typeface="Times New Roman" charset="0"/>
              <a:ea typeface="Times New Roman" charset="0"/>
              <a:cs typeface="Times New Roman" charset="0"/>
            </a:endParaRPr>
          </a:p>
        </p:txBody>
      </p:sp>
      <p:sp>
        <p:nvSpPr>
          <p:cNvPr id="3" name="Rectangle 2"/>
          <p:cNvSpPr/>
          <p:nvPr/>
        </p:nvSpPr>
        <p:spPr>
          <a:xfrm>
            <a:off x="892837" y="1301090"/>
            <a:ext cx="7667503" cy="3170099"/>
          </a:xfrm>
          <a:prstGeom prst="rect">
            <a:avLst/>
          </a:prstGeom>
        </p:spPr>
        <p:txBody>
          <a:bodyPr wrap="square">
            <a:spAutoFit/>
          </a:bodyPr>
          <a:lstStyle/>
          <a:p>
            <a:endParaRPr lang="en-US" sz="2000" dirty="0" smtClean="0">
              <a:latin typeface="Times New Roman" charset="0"/>
              <a:ea typeface="Times New Roman" charset="0"/>
              <a:cs typeface="Times New Roman" charset="0"/>
            </a:endParaRPr>
          </a:p>
          <a:p>
            <a:pPr marL="285750" indent="-285750" algn="just">
              <a:lnSpc>
                <a:spcPct val="150000"/>
              </a:lnSpc>
              <a:buFont typeface="Symbol" charset="2"/>
              <a:buChar char="·"/>
            </a:pPr>
            <a:r>
              <a:rPr lang="en-US" sz="2400" dirty="0">
                <a:latin typeface="Times New Roman" panose="02020603050405020304" pitchFamily="18" charset="0"/>
                <a:cs typeface="Times New Roman" panose="02020603050405020304" pitchFamily="18" charset="0"/>
              </a:rPr>
              <a:t>Import the required modules</a:t>
            </a:r>
            <a:r>
              <a:rPr lang="en-US" sz="2400" dirty="0" smtClean="0">
                <a:latin typeface="Times New Roman" panose="02020603050405020304" pitchFamily="18" charset="0"/>
                <a:ea typeface="Times New Roman" charset="0"/>
                <a:cs typeface="Times New Roman" panose="02020603050405020304" pitchFamily="18" charset="0"/>
              </a:rPr>
              <a:t> </a:t>
            </a:r>
            <a:endParaRPr lang="en-US" sz="2400" dirty="0">
              <a:latin typeface="Times New Roman" panose="02020603050405020304" pitchFamily="18" charset="0"/>
              <a:ea typeface="Times New Roman" charset="0"/>
              <a:cs typeface="Times New Roman" panose="02020603050405020304" pitchFamily="18" charset="0"/>
            </a:endParaRPr>
          </a:p>
          <a:p>
            <a:pPr marL="285750" indent="-285750" algn="just">
              <a:lnSpc>
                <a:spcPct val="150000"/>
              </a:lnSpc>
              <a:buFont typeface="Symbol" charset="2"/>
              <a:buChar char="·"/>
            </a:pPr>
            <a:r>
              <a:rPr lang="en-US" sz="2400" dirty="0">
                <a:latin typeface="Times New Roman" panose="02020603050405020304" pitchFamily="18" charset="0"/>
                <a:cs typeface="Times New Roman" panose="02020603050405020304" pitchFamily="18" charset="0"/>
              </a:rPr>
              <a:t>Load the face detection Cascade</a:t>
            </a:r>
            <a:r>
              <a:rPr lang="en-US" sz="2400" dirty="0" smtClean="0">
                <a:latin typeface="Times New Roman" panose="02020603050405020304" pitchFamily="18" charset="0"/>
                <a:ea typeface="Times New Roman" charset="0"/>
                <a:cs typeface="Times New Roman" panose="02020603050405020304" pitchFamily="18" charset="0"/>
              </a:rPr>
              <a:t> </a:t>
            </a:r>
          </a:p>
          <a:p>
            <a:pPr marL="285750" indent="-285750" algn="just">
              <a:lnSpc>
                <a:spcPct val="150000"/>
              </a:lnSpc>
              <a:buFont typeface="Symbol" charset="2"/>
              <a:buChar char="·"/>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Create the Face Recognizer Object</a:t>
            </a:r>
            <a:endParaRPr lang="en-US" sz="2400" dirty="0">
              <a:latin typeface="Times New Roman" panose="02020603050405020304" pitchFamily="18" charset="0"/>
              <a:ea typeface="Times New Roman" charset="0"/>
              <a:cs typeface="Times New Roman" panose="02020603050405020304" pitchFamily="18" charset="0"/>
            </a:endParaRPr>
          </a:p>
          <a:p>
            <a:pPr marL="285750" indent="-285750" algn="just">
              <a:lnSpc>
                <a:spcPct val="150000"/>
              </a:lnSpc>
              <a:buFont typeface="Symbol" charset="2"/>
              <a:buChar char="·"/>
            </a:pPr>
            <a:r>
              <a:rPr lang="en-US" sz="2400" dirty="0">
                <a:latin typeface="Times New Roman" panose="02020603050405020304" pitchFamily="18" charset="0"/>
                <a:cs typeface="Times New Roman" panose="02020603050405020304" pitchFamily="18" charset="0"/>
              </a:rPr>
              <a:t>Prepare the training set and Perform </a:t>
            </a:r>
            <a:r>
              <a:rPr lang="en-US" sz="2400" dirty="0" smtClean="0">
                <a:latin typeface="Times New Roman" panose="02020603050405020304" pitchFamily="18" charset="0"/>
                <a:cs typeface="Times New Roman" panose="02020603050405020304" pitchFamily="18" charset="0"/>
              </a:rPr>
              <a:t>the training</a:t>
            </a:r>
            <a:r>
              <a:rPr lang="en-US" sz="2400" dirty="0" smtClean="0">
                <a:latin typeface="Times New Roman" panose="02020603050405020304" pitchFamily="18" charset="0"/>
                <a:ea typeface="Times New Roman" charset="0"/>
                <a:cs typeface="Times New Roman" panose="02020603050405020304" pitchFamily="18" charset="0"/>
              </a:rPr>
              <a:t> </a:t>
            </a:r>
          </a:p>
          <a:p>
            <a:pPr marL="285750" indent="-285750" algn="just">
              <a:lnSpc>
                <a:spcPct val="150000"/>
              </a:lnSpc>
              <a:buFont typeface="Symbol" charset="2"/>
              <a:buChar char="·"/>
            </a:pPr>
            <a:r>
              <a:rPr lang="en-US" sz="2400" dirty="0">
                <a:latin typeface="Times New Roman" panose="02020603050405020304" pitchFamily="18" charset="0"/>
                <a:cs typeface="Times New Roman" panose="02020603050405020304" pitchFamily="18" charset="0"/>
              </a:rPr>
              <a:t>Testing</a:t>
            </a:r>
            <a:r>
              <a:rPr lang="en-US" sz="2400" dirty="0" smtClean="0">
                <a:latin typeface="Times New Roman" charset="0"/>
                <a:ea typeface="Times New Roman" charset="0"/>
                <a:cs typeface="Times New Roman" charset="0"/>
              </a:rPr>
              <a:t> </a:t>
            </a:r>
            <a:endParaRPr lang="en-US" sz="2400" dirty="0">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746288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0933" y="237362"/>
            <a:ext cx="6015749" cy="1654748"/>
          </a:xfrm>
          <a:prstGeom prst="rect">
            <a:avLst/>
          </a:prstGeom>
          <a:noFill/>
        </p:spPr>
        <p:txBody>
          <a:bodyPr wrap="none" rtlCol="0">
            <a:spAutoFit/>
          </a:bodyPr>
          <a:lstStyle/>
          <a:p>
            <a:pPr>
              <a:lnSpc>
                <a:spcPct val="150000"/>
              </a:lnSpc>
            </a:pPr>
            <a:r>
              <a:rPr lang="en-US" sz="3600" b="1" dirty="0">
                <a:latin typeface="Times New Roman" panose="02020603050405020304" pitchFamily="18" charset="0"/>
                <a:cs typeface="Times New Roman" panose="02020603050405020304" pitchFamily="18" charset="0"/>
              </a:rPr>
              <a:t>Import the required modules</a:t>
            </a:r>
            <a:r>
              <a:rPr lang="en-US" sz="3600" b="1" dirty="0">
                <a:latin typeface="Times New Roman" panose="02020603050405020304" pitchFamily="18" charset="0"/>
                <a:ea typeface="Times New Roman" charset="0"/>
                <a:cs typeface="Times New Roman" panose="02020603050405020304" pitchFamily="18" charset="0"/>
              </a:rPr>
              <a:t> </a:t>
            </a:r>
            <a:endParaRPr lang="en-US" sz="3600" b="1" dirty="0" smtClean="0">
              <a:latin typeface="Times New Roman" panose="02020603050405020304" pitchFamily="18" charset="0"/>
              <a:ea typeface="Times New Roman" charset="0"/>
              <a:cs typeface="Times New Roman" panose="02020603050405020304" pitchFamily="18" charset="0"/>
            </a:endParaRPr>
          </a:p>
          <a:p>
            <a:pPr>
              <a:lnSpc>
                <a:spcPct val="150000"/>
              </a:lnSpc>
            </a:pPr>
            <a:endParaRPr lang="en-US" sz="3600" dirty="0">
              <a:latin typeface="Times New Roman" charset="0"/>
              <a:ea typeface="Times New Roman" charset="0"/>
              <a:cs typeface="Times New Roman" charset="0"/>
            </a:endParaRPr>
          </a:p>
        </p:txBody>
      </p:sp>
      <p:sp>
        <p:nvSpPr>
          <p:cNvPr id="4" name="Rectangle 3"/>
          <p:cNvSpPr/>
          <p:nvPr/>
        </p:nvSpPr>
        <p:spPr>
          <a:xfrm>
            <a:off x="614437" y="1729619"/>
            <a:ext cx="10295467" cy="4457952"/>
          </a:xfrm>
          <a:prstGeom prst="rect">
            <a:avLst/>
          </a:prstGeom>
        </p:spPr>
        <p:txBody>
          <a:bodyPr wrap="square">
            <a:spAutoFit/>
          </a:bodyPr>
          <a:lstStyle/>
          <a:p>
            <a:pPr algn="just">
              <a:lnSpc>
                <a:spcPct val="150000"/>
              </a:lnSpc>
              <a:buFont typeface="Arial" charset="0"/>
              <a:buChar char="•"/>
            </a:pPr>
            <a:r>
              <a:rPr lang="en-US" sz="2400" dirty="0" smtClean="0">
                <a:latin typeface="Times New Roman" charset="0"/>
                <a:ea typeface="Times New Roman" charset="0"/>
                <a:cs typeface="Times New Roman" charset="0"/>
              </a:rPr>
              <a:t>  </a:t>
            </a:r>
            <a:r>
              <a:rPr lang="en-US" sz="2400" dirty="0">
                <a:latin typeface="Times New Roman" panose="02020603050405020304" pitchFamily="18" charset="0"/>
                <a:cs typeface="Times New Roman" panose="02020603050405020304" pitchFamily="18" charset="0"/>
              </a:rPr>
              <a:t>The Modules required to perform the facial recognition are cv2, </a:t>
            </a:r>
            <a:r>
              <a:rPr lang="en-US" sz="2400" dirty="0" err="1">
                <a:latin typeface="Times New Roman" panose="02020603050405020304" pitchFamily="18" charset="0"/>
                <a:cs typeface="Times New Roman" panose="02020603050405020304" pitchFamily="18" charset="0"/>
              </a:rPr>
              <a:t>os</a:t>
            </a:r>
            <a:r>
              <a:rPr lang="en-US" sz="2400" dirty="0">
                <a:latin typeface="Times New Roman" panose="02020603050405020304" pitchFamily="18" charset="0"/>
                <a:cs typeface="Times New Roman" panose="02020603050405020304" pitchFamily="18" charset="0"/>
              </a:rPr>
              <a:t>, image module and </a:t>
            </a:r>
            <a:r>
              <a:rPr lang="en-US" sz="2400" dirty="0" err="1">
                <a:latin typeface="Times New Roman" panose="02020603050405020304" pitchFamily="18" charset="0"/>
                <a:cs typeface="Times New Roman" panose="02020603050405020304" pitchFamily="18" charset="0"/>
              </a:rPr>
              <a:t>numpy</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Arial" charset="0"/>
              <a:buChar char="•"/>
            </a:pPr>
            <a:r>
              <a:rPr lang="en-US" sz="2400" dirty="0" smtClean="0">
                <a:latin typeface="Times New Roman" panose="02020603050405020304" pitchFamily="18" charset="0"/>
                <a:cs typeface="Times New Roman" panose="02020603050405020304" pitchFamily="18" charset="0"/>
              </a:rPr>
              <a:t>   cv2 </a:t>
            </a:r>
            <a:r>
              <a:rPr lang="en-US" sz="2400" dirty="0">
                <a:latin typeface="Times New Roman" panose="02020603050405020304" pitchFamily="18" charset="0"/>
                <a:cs typeface="Times New Roman" panose="02020603050405020304" pitchFamily="18" charset="0"/>
              </a:rPr>
              <a:t>is the </a:t>
            </a:r>
            <a:r>
              <a:rPr lang="en-US" sz="2400" dirty="0" err="1">
                <a:latin typeface="Times New Roman" panose="02020603050405020304" pitchFamily="18" charset="0"/>
                <a:cs typeface="Times New Roman" panose="02020603050405020304" pitchFamily="18" charset="0"/>
              </a:rPr>
              <a:t>OpenCV</a:t>
            </a:r>
            <a:r>
              <a:rPr lang="en-US" sz="2400" dirty="0">
                <a:latin typeface="Times New Roman" panose="02020603050405020304" pitchFamily="18" charset="0"/>
                <a:cs typeface="Times New Roman" panose="02020603050405020304" pitchFamily="18" charset="0"/>
              </a:rPr>
              <a:t> module and contains the functions for face detection and recognition. </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Arial" charset="0"/>
              <a:buChar char="•"/>
            </a:pPr>
            <a:r>
              <a:rPr lang="en-US" sz="2400" dirty="0" smtClean="0">
                <a:latin typeface="Times New Roman" panose="02020603050405020304" pitchFamily="18" charset="0"/>
                <a:cs typeface="Times New Roman" panose="02020603050405020304" pitchFamily="18" charset="0"/>
              </a:rPr>
              <a:t>  OS </a:t>
            </a:r>
            <a:r>
              <a:rPr lang="en-US" sz="2400" dirty="0">
                <a:latin typeface="Times New Roman" panose="02020603050405020304" pitchFamily="18" charset="0"/>
                <a:cs typeface="Times New Roman" panose="02020603050405020304" pitchFamily="18" charset="0"/>
              </a:rPr>
              <a:t>will be used to maneuver with image and directory names</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Arial" charset="0"/>
              <a:buChar char="•"/>
            </a:pPr>
            <a:r>
              <a:rPr lang="en-US" sz="2400" dirty="0" smtClean="0">
                <a:latin typeface="Times New Roman" panose="02020603050405020304" pitchFamily="18" charset="0"/>
                <a:cs typeface="Times New Roman" panose="02020603050405020304" pitchFamily="18" charset="0"/>
              </a:rPr>
              <a:t>  First</a:t>
            </a:r>
            <a:r>
              <a:rPr lang="en-US" sz="2400" dirty="0">
                <a:latin typeface="Times New Roman" panose="02020603050405020304" pitchFamily="18" charset="0"/>
                <a:cs typeface="Times New Roman" panose="02020603050405020304" pitchFamily="18" charset="0"/>
              </a:rPr>
              <a:t>, we use this module to extract the image names in the database directory </a:t>
            </a:r>
            <a:r>
              <a:rPr lang="en-US" sz="2400" dirty="0" smtClean="0">
                <a:latin typeface="Times New Roman" panose="02020603050405020304" pitchFamily="18" charset="0"/>
                <a:cs typeface="Times New Roman" panose="02020603050405020304" pitchFamily="18" charset="0"/>
              </a:rPr>
              <a:t>   and </a:t>
            </a:r>
            <a:r>
              <a:rPr lang="en-US" sz="2400" dirty="0">
                <a:latin typeface="Times New Roman" panose="02020603050405020304" pitchFamily="18" charset="0"/>
                <a:cs typeface="Times New Roman" panose="02020603050405020304" pitchFamily="18" charset="0"/>
              </a:rPr>
              <a:t>then </a:t>
            </a:r>
            <a:r>
              <a:rPr lang="en-US" sz="2400" dirty="0" smtClean="0">
                <a:latin typeface="Times New Roman" panose="02020603050405020304" pitchFamily="18" charset="0"/>
                <a:cs typeface="Times New Roman" panose="02020603050405020304" pitchFamily="18" charset="0"/>
              </a:rPr>
              <a:t>from these </a:t>
            </a:r>
            <a:r>
              <a:rPr lang="en-US" sz="2400" dirty="0">
                <a:latin typeface="Times New Roman" panose="02020603050405020304" pitchFamily="18" charset="0"/>
                <a:cs typeface="Times New Roman" panose="02020603050405020304" pitchFamily="18" charset="0"/>
              </a:rPr>
              <a:t>names individual number is extracted, which is used as a label for the face in that </a:t>
            </a:r>
            <a:r>
              <a:rPr lang="en-US" sz="2400" dirty="0" smtClean="0">
                <a:latin typeface="Times New Roman" panose="02020603050405020304" pitchFamily="18" charset="0"/>
                <a:cs typeface="Times New Roman" panose="02020603050405020304" pitchFamily="18" charset="0"/>
              </a:rPr>
              <a:t>image.</a:t>
            </a:r>
            <a:endParaRPr lang="en-US" sz="2400" dirty="0" smtClean="0">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4747052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7" y="562448"/>
            <a:ext cx="5311303" cy="536966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613" y="562448"/>
            <a:ext cx="5544766" cy="5369668"/>
          </a:xfrm>
          <a:prstGeom prst="rect">
            <a:avLst/>
          </a:prstGeom>
        </p:spPr>
      </p:pic>
    </p:spTree>
    <p:extLst>
      <p:ext uri="{BB962C8B-B14F-4D97-AF65-F5344CB8AC3E}">
        <p14:creationId xmlns:p14="http://schemas.microsoft.com/office/powerpoint/2010/main" val="1656559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9" y="564204"/>
            <a:ext cx="5252935" cy="57004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427" y="564205"/>
            <a:ext cx="5583676" cy="5700408"/>
          </a:xfrm>
          <a:prstGeom prst="rect">
            <a:avLst/>
          </a:prstGeom>
        </p:spPr>
      </p:pic>
    </p:spTree>
    <p:extLst>
      <p:ext uri="{BB962C8B-B14F-4D97-AF65-F5344CB8AC3E}">
        <p14:creationId xmlns:p14="http://schemas.microsoft.com/office/powerpoint/2010/main" val="786121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199" y="355599"/>
            <a:ext cx="6635150" cy="1754326"/>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Load the face detection Cascade</a:t>
            </a:r>
            <a:r>
              <a:rPr lang="en-US" sz="3600" b="1" dirty="0">
                <a:latin typeface="Times New Roman" panose="02020603050405020304" pitchFamily="18" charset="0"/>
                <a:ea typeface="Times New Roman" charset="0"/>
                <a:cs typeface="Times New Roman" panose="02020603050405020304" pitchFamily="18" charset="0"/>
              </a:rPr>
              <a:t> </a:t>
            </a:r>
          </a:p>
          <a:p>
            <a:r>
              <a:rPr lang="en-US" sz="3600" dirty="0" smtClean="0">
                <a:latin typeface="Times New Roman" charset="0"/>
                <a:ea typeface="Times New Roman" charset="0"/>
                <a:cs typeface="Times New Roman" charset="0"/>
              </a:rPr>
              <a:t> </a:t>
            </a:r>
            <a:endParaRPr lang="en-US" sz="3600" dirty="0">
              <a:latin typeface="Times New Roman" charset="0"/>
              <a:ea typeface="Times New Roman" charset="0"/>
              <a:cs typeface="Times New Roman" charset="0"/>
            </a:endParaRPr>
          </a:p>
          <a:p>
            <a:endParaRPr lang="en-US" sz="3600" dirty="0">
              <a:latin typeface="Times New Roman" charset="0"/>
              <a:ea typeface="Times New Roman" charset="0"/>
              <a:cs typeface="Times New Roman" charset="0"/>
            </a:endParaRPr>
          </a:p>
        </p:txBody>
      </p:sp>
      <p:sp>
        <p:nvSpPr>
          <p:cNvPr id="4" name="Rectangle 3"/>
          <p:cNvSpPr/>
          <p:nvPr/>
        </p:nvSpPr>
        <p:spPr>
          <a:xfrm>
            <a:off x="607181" y="1232762"/>
            <a:ext cx="10498668" cy="3970318"/>
          </a:xfrm>
          <a:prstGeom prst="rect">
            <a:avLst/>
          </a:prstGeom>
        </p:spPr>
        <p:txBody>
          <a:bodyPr wrap="square">
            <a:spAutoFit/>
          </a:bodyPr>
          <a:lstStyle/>
          <a:p>
            <a:pPr algn="just">
              <a:lnSpc>
                <a:spcPct val="150000"/>
              </a:lnSpc>
              <a:buFont typeface="Arial" charset="0"/>
              <a:buChar char="•"/>
            </a:pPr>
            <a:r>
              <a:rPr lang="en-US" sz="2400" dirty="0" smtClean="0">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 </a:t>
            </a:r>
            <a:r>
              <a:rPr lang="en-US" sz="2400" dirty="0">
                <a:latin typeface="Times New Roman" panose="02020603050405020304" pitchFamily="18" charset="0"/>
                <a:cs typeface="Times New Roman" panose="02020603050405020304" pitchFamily="18" charset="0"/>
              </a:rPr>
              <a:t>To Load the face detection cascade the first step is to detect the face in each image. Once we get the region of interest containing the face in the image, we use it for training the recognizer. </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Arial" charset="0"/>
              <a:buChar char="•"/>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For </a:t>
            </a:r>
            <a:r>
              <a:rPr lang="en-US" sz="2400" dirty="0">
                <a:latin typeface="Times New Roman" panose="02020603050405020304" pitchFamily="18" charset="0"/>
                <a:cs typeface="Times New Roman" panose="02020603050405020304" pitchFamily="18" charset="0"/>
              </a:rPr>
              <a:t>the purpose of face detection, we will use the </a:t>
            </a:r>
            <a:r>
              <a:rPr lang="en-US" sz="2400" dirty="0" err="1">
                <a:latin typeface="Times New Roman" panose="02020603050405020304" pitchFamily="18" charset="0"/>
                <a:cs typeface="Times New Roman" panose="02020603050405020304" pitchFamily="18" charset="0"/>
              </a:rPr>
              <a:t>Haar</a:t>
            </a:r>
            <a:r>
              <a:rPr lang="en-US" sz="2400" dirty="0">
                <a:latin typeface="Times New Roman" panose="02020603050405020304" pitchFamily="18" charset="0"/>
                <a:cs typeface="Times New Roman" panose="02020603050405020304" pitchFamily="18" charset="0"/>
              </a:rPr>
              <a:t> Cascade provided by </a:t>
            </a:r>
            <a:r>
              <a:rPr lang="en-US" sz="2400" dirty="0" err="1">
                <a:latin typeface="Times New Roman" panose="02020603050405020304" pitchFamily="18" charset="0"/>
                <a:cs typeface="Times New Roman" panose="02020603050405020304" pitchFamily="18" charset="0"/>
              </a:rPr>
              <a:t>OpenCV</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Arial" charset="0"/>
              <a:buChar char="•"/>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haar</a:t>
            </a:r>
            <a:r>
              <a:rPr lang="en-US" sz="2400" dirty="0">
                <a:latin typeface="Times New Roman" panose="02020603050405020304" pitchFamily="18" charset="0"/>
                <a:cs typeface="Times New Roman" panose="02020603050405020304" pitchFamily="18" charset="0"/>
              </a:rPr>
              <a:t> cascades that come with </a:t>
            </a:r>
            <a:r>
              <a:rPr lang="en-US" sz="2400" dirty="0" err="1">
                <a:latin typeface="Times New Roman" panose="02020603050405020304" pitchFamily="18" charset="0"/>
                <a:cs typeface="Times New Roman" panose="02020603050405020304" pitchFamily="18" charset="0"/>
              </a:rPr>
              <a:t>OpenCV</a:t>
            </a:r>
            <a:r>
              <a:rPr lang="en-US" sz="2400" dirty="0">
                <a:latin typeface="Times New Roman" panose="02020603050405020304" pitchFamily="18" charset="0"/>
                <a:cs typeface="Times New Roman" panose="02020603050405020304" pitchFamily="18" charset="0"/>
              </a:rPr>
              <a:t> are located in the directory of </a:t>
            </a:r>
            <a:r>
              <a:rPr lang="en-US" sz="2400" dirty="0" err="1">
                <a:latin typeface="Times New Roman" panose="02020603050405020304" pitchFamily="18" charset="0"/>
                <a:cs typeface="Times New Roman" panose="02020603050405020304" pitchFamily="18" charset="0"/>
              </a:rPr>
              <a:t>OpenCV</a:t>
            </a:r>
            <a:r>
              <a:rPr lang="en-US" sz="2400" dirty="0">
                <a:latin typeface="Times New Roman" panose="02020603050405020304" pitchFamily="18" charset="0"/>
                <a:cs typeface="Times New Roman" panose="02020603050405020304" pitchFamily="18" charset="0"/>
              </a:rPr>
              <a:t> installation.</a:t>
            </a:r>
            <a:r>
              <a:rPr lang="en-US" sz="2400" dirty="0" smtClean="0">
                <a:latin typeface="Times New Roman" panose="02020603050405020304" pitchFamily="18" charset="0"/>
                <a:ea typeface="Times New Roman" charset="0"/>
                <a:cs typeface="Times New Roman" panose="02020603050405020304" pitchFamily="18" charset="0"/>
              </a:rPr>
              <a:t> </a:t>
            </a:r>
            <a:endParaRPr lang="en-US" sz="2400" dirty="0">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3882568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334" y="287867"/>
            <a:ext cx="7041671" cy="1754326"/>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Create the Face Recognizer Object</a:t>
            </a:r>
            <a:endParaRPr lang="en-US" sz="3600" b="1" dirty="0">
              <a:latin typeface="Times New Roman" panose="02020603050405020304" pitchFamily="18" charset="0"/>
              <a:ea typeface="Times New Roman" charset="0"/>
              <a:cs typeface="Times New Roman" panose="02020603050405020304" pitchFamily="18" charset="0"/>
            </a:endParaRPr>
          </a:p>
          <a:p>
            <a:r>
              <a:rPr lang="en-US" sz="3600" dirty="0" smtClean="0">
                <a:latin typeface="Times New Roman" charset="0"/>
                <a:ea typeface="Times New Roman" charset="0"/>
                <a:cs typeface="Times New Roman" charset="0"/>
              </a:rPr>
              <a:t> </a:t>
            </a:r>
            <a:endParaRPr lang="en-US" sz="3600" dirty="0">
              <a:latin typeface="Times New Roman" charset="0"/>
              <a:ea typeface="Times New Roman" charset="0"/>
              <a:cs typeface="Times New Roman" charset="0"/>
            </a:endParaRPr>
          </a:p>
          <a:p>
            <a:endParaRPr lang="en-US" sz="3600" dirty="0">
              <a:latin typeface="Times New Roman" charset="0"/>
              <a:ea typeface="Times New Roman" charset="0"/>
              <a:cs typeface="Times New Roman" charset="0"/>
            </a:endParaRPr>
          </a:p>
        </p:txBody>
      </p:sp>
      <p:sp>
        <p:nvSpPr>
          <p:cNvPr id="3" name="Rectangle 2"/>
          <p:cNvSpPr/>
          <p:nvPr/>
        </p:nvSpPr>
        <p:spPr>
          <a:xfrm>
            <a:off x="631372" y="1367002"/>
            <a:ext cx="10955867" cy="3416320"/>
          </a:xfrm>
          <a:prstGeom prst="rect">
            <a:avLst/>
          </a:prstGeom>
        </p:spPr>
        <p:txBody>
          <a:bodyPr wrap="square">
            <a:spAutoFit/>
          </a:bodyPr>
          <a:lstStyle/>
          <a:p>
            <a:pPr algn="just">
              <a:lnSpc>
                <a:spcPct val="150000"/>
              </a:lnSpc>
              <a:buFont typeface="Arial" charset="0"/>
              <a:buChar char="•"/>
            </a:pPr>
            <a:r>
              <a:rPr lang="en-US" sz="2400" dirty="0">
                <a:latin typeface="Times New Roman" charset="0"/>
                <a:cs typeface="Times New Roman" charset="0"/>
              </a:rPr>
              <a:t> </a:t>
            </a: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next step involves creating the face recognizer object. </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Arial" charset="0"/>
              <a:buChar char="•"/>
            </a:pPr>
            <a:r>
              <a:rPr lang="en-US" sz="2400" dirty="0" smtClean="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rPr>
              <a:t>face recognizer object has functions like </a:t>
            </a:r>
            <a:r>
              <a:rPr lang="en-US" sz="2400" dirty="0" err="1">
                <a:latin typeface="Times New Roman" panose="02020603050405020304" pitchFamily="18" charset="0"/>
                <a:cs typeface="Times New Roman" panose="02020603050405020304" pitchFamily="18" charset="0"/>
              </a:rPr>
              <a:t>FaceRecognizer</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Arial" charset="0"/>
              <a:buChar char="•"/>
            </a:pPr>
            <a:r>
              <a:rPr lang="en-US" sz="2400" dirty="0" smtClean="0">
                <a:latin typeface="Times New Roman" panose="02020603050405020304" pitchFamily="18" charset="0"/>
                <a:cs typeface="Times New Roman" panose="02020603050405020304" pitchFamily="18" charset="0"/>
              </a:rPr>
              <a:t> train</a:t>
            </a:r>
            <a:r>
              <a:rPr lang="en-US" sz="2400" dirty="0">
                <a:latin typeface="Times New Roman" panose="02020603050405020304" pitchFamily="18" charset="0"/>
                <a:cs typeface="Times New Roman" panose="02020603050405020304" pitchFamily="18" charset="0"/>
              </a:rPr>
              <a:t>() to train the recognizer and </a:t>
            </a:r>
            <a:r>
              <a:rPr lang="en-US" sz="2400" dirty="0" err="1">
                <a:latin typeface="Times New Roman" panose="02020603050405020304" pitchFamily="18" charset="0"/>
                <a:cs typeface="Times New Roman" panose="02020603050405020304" pitchFamily="18" charset="0"/>
              </a:rPr>
              <a:t>FaceRecognizer</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Arial" charset="0"/>
              <a:buChar char="•"/>
            </a:pPr>
            <a:r>
              <a:rPr lang="en-US" sz="2400" dirty="0" smtClean="0">
                <a:latin typeface="Times New Roman" panose="02020603050405020304" pitchFamily="18" charset="0"/>
                <a:cs typeface="Times New Roman" panose="02020603050405020304" pitchFamily="18" charset="0"/>
              </a:rPr>
              <a:t> predict</a:t>
            </a:r>
            <a:r>
              <a:rPr lang="en-US" sz="2400" dirty="0">
                <a:latin typeface="Times New Roman" panose="02020603050405020304" pitchFamily="18" charset="0"/>
                <a:cs typeface="Times New Roman" panose="02020603050405020304" pitchFamily="18" charset="0"/>
              </a:rPr>
              <a:t>() to recognize a face [13]. </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Arial" charset="0"/>
              <a:buChar char="•"/>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OpenCV</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currently provides </a:t>
            </a:r>
            <a:r>
              <a:rPr lang="en-US" sz="2400" dirty="0" smtClean="0">
                <a:latin typeface="Times New Roman" panose="02020603050405020304" pitchFamily="18" charset="0"/>
                <a:cs typeface="Times New Roman" panose="02020603050405020304" pitchFamily="18" charset="0"/>
              </a:rPr>
              <a:t>Local </a:t>
            </a:r>
            <a:r>
              <a:rPr lang="en-US" sz="2400" dirty="0">
                <a:latin typeface="Times New Roman" panose="02020603050405020304" pitchFamily="18" charset="0"/>
                <a:cs typeface="Times New Roman" panose="02020603050405020304" pitchFamily="18" charset="0"/>
              </a:rPr>
              <a:t>Binary Patterns Histograms(LBPH) Face Recognizer</a:t>
            </a:r>
            <a:r>
              <a:rPr lang="en-US" sz="2400" dirty="0" smtClean="0">
                <a:latin typeface="Times New Roman" panose="02020603050405020304" pitchFamily="18" charset="0"/>
                <a:ea typeface="Times New Roman" charset="0"/>
                <a:cs typeface="Times New Roman" panose="02020603050405020304" pitchFamily="18" charset="0"/>
              </a:rPr>
              <a:t> </a:t>
            </a:r>
            <a:endParaRPr lang="en-US" sz="2400" dirty="0">
              <a:effectLst/>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5334345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334" y="355601"/>
            <a:ext cx="9927077" cy="1200329"/>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Prepare the training set and Perform the training</a:t>
            </a:r>
            <a:endParaRPr lang="en-US" sz="3600" b="1" dirty="0">
              <a:latin typeface="Times New Roman" charset="0"/>
              <a:ea typeface="Times New Roman" charset="0"/>
              <a:cs typeface="Times New Roman" charset="0"/>
            </a:endParaRPr>
          </a:p>
          <a:p>
            <a:endParaRPr lang="en-US" sz="3600" dirty="0">
              <a:latin typeface="Times New Roman" charset="0"/>
              <a:ea typeface="Times New Roman" charset="0"/>
              <a:cs typeface="Times New Roman" charset="0"/>
            </a:endParaRPr>
          </a:p>
        </p:txBody>
      </p:sp>
      <p:sp>
        <p:nvSpPr>
          <p:cNvPr id="3" name="Rectangle 2"/>
          <p:cNvSpPr/>
          <p:nvPr/>
        </p:nvSpPr>
        <p:spPr>
          <a:xfrm>
            <a:off x="498324" y="1809189"/>
            <a:ext cx="10532533" cy="8679299"/>
          </a:xfrm>
          <a:prstGeom prst="rect">
            <a:avLst/>
          </a:prstGeom>
        </p:spPr>
        <p:txBody>
          <a:bodyPr wrap="square">
            <a:spAutoFit/>
          </a:bodyPr>
          <a:lstStyle/>
          <a:p>
            <a:pPr algn="just">
              <a:lnSpc>
                <a:spcPct val="150000"/>
              </a:lnSpc>
              <a:buFont typeface="Arial" charset="0"/>
              <a:buChar char="•"/>
            </a:pPr>
            <a:r>
              <a:rPr lang="en-US" sz="2000" dirty="0" smtClean="0">
                <a:latin typeface="Times New Roman" charset="0"/>
                <a:ea typeface="Times New Roman" charset="0"/>
                <a:cs typeface="Times New Roman" charset="0"/>
              </a:rPr>
              <a:t>  </a:t>
            </a:r>
            <a:r>
              <a:rPr lang="en-US" sz="2400" dirty="0">
                <a:latin typeface="Times New Roman" panose="02020603050405020304" pitchFamily="18" charset="0"/>
                <a:cs typeface="Times New Roman" panose="02020603050405020304" pitchFamily="18" charset="0"/>
              </a:rPr>
              <a:t>To create the function to prepare the training set, we will define a function that takes the absolute path to the image database as input argument and returns tuple of 2 list, one containing the detected faces and the other containing the corresponding label for that face. </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Arial" charset="0"/>
              <a:buChar char="•"/>
            </a:pPr>
            <a:r>
              <a:rPr lang="en-US" sz="2400" dirty="0" smtClean="0">
                <a:latin typeface="Times New Roman" panose="02020603050405020304" pitchFamily="18" charset="0"/>
                <a:cs typeface="Times New Roman" panose="02020603050405020304" pitchFamily="18" charset="0"/>
              </a:rPr>
              <a:t>  For </a:t>
            </a:r>
            <a:r>
              <a:rPr lang="en-US" sz="2400" dirty="0">
                <a:latin typeface="Times New Roman" panose="02020603050405020304" pitchFamily="18" charset="0"/>
                <a:cs typeface="Times New Roman" panose="02020603050405020304" pitchFamily="18" charset="0"/>
              </a:rPr>
              <a:t>example, if the </a:t>
            </a:r>
            <a:r>
              <a:rPr lang="en-US" sz="2400" dirty="0" err="1">
                <a:latin typeface="Times New Roman" panose="02020603050405020304" pitchFamily="18" charset="0"/>
                <a:cs typeface="Times New Roman" panose="02020603050405020304" pitchFamily="18" charset="0"/>
              </a:rPr>
              <a:t>ith</a:t>
            </a:r>
            <a:r>
              <a:rPr lang="en-US" sz="2400" dirty="0">
                <a:latin typeface="Times New Roman" panose="02020603050405020304" pitchFamily="18" charset="0"/>
                <a:cs typeface="Times New Roman" panose="02020603050405020304" pitchFamily="18" charset="0"/>
              </a:rPr>
              <a:t> index in the list of faces represents the 4th individual in the database, then the corresponding </a:t>
            </a:r>
            <a:r>
              <a:rPr lang="en-US" sz="2400" dirty="0" err="1">
                <a:latin typeface="Times New Roman" panose="02020603050405020304" pitchFamily="18" charset="0"/>
                <a:cs typeface="Times New Roman" panose="02020603050405020304" pitchFamily="18" charset="0"/>
              </a:rPr>
              <a:t>ith</a:t>
            </a:r>
            <a:r>
              <a:rPr lang="en-US" sz="2400" dirty="0">
                <a:latin typeface="Times New Roman" panose="02020603050405020304" pitchFamily="18" charset="0"/>
                <a:cs typeface="Times New Roman" panose="02020603050405020304" pitchFamily="18" charset="0"/>
              </a:rPr>
              <a:t> location in the list of labels has value equal to 4.</a:t>
            </a:r>
            <a:r>
              <a:rPr lang="en-US" sz="2400" dirty="0" smtClean="0">
                <a:latin typeface="Times New Roman" panose="02020603050405020304" pitchFamily="18" charset="0"/>
                <a:ea typeface="Times New Roman" charset="0"/>
                <a:cs typeface="Times New Roman" panose="02020603050405020304" pitchFamily="18" charset="0"/>
              </a:rPr>
              <a:t> </a:t>
            </a:r>
          </a:p>
          <a:p>
            <a:pPr algn="just">
              <a:lnSpc>
                <a:spcPct val="150000"/>
              </a:lnSpc>
              <a:buFont typeface="Arial" charset="0"/>
              <a:buChar char="•"/>
            </a:pPr>
            <a:endParaRPr lang="en-US" sz="2400" dirty="0">
              <a:latin typeface="Times New Roman" panose="02020603050405020304" pitchFamily="18" charset="0"/>
              <a:ea typeface="Times New Roman" charset="0"/>
              <a:cs typeface="Times New Roman" panose="02020603050405020304" pitchFamily="18" charset="0"/>
            </a:endParaRPr>
          </a:p>
          <a:p>
            <a:pPr algn="just">
              <a:lnSpc>
                <a:spcPct val="150000"/>
              </a:lnSpc>
              <a:buFont typeface="Arial" charset="0"/>
              <a:buChar char="•"/>
            </a:pPr>
            <a:endParaRPr lang="en-US" sz="2400" dirty="0" smtClean="0">
              <a:latin typeface="Times New Roman" panose="02020603050405020304" pitchFamily="18" charset="0"/>
              <a:ea typeface="Times New Roman" charset="0"/>
              <a:cs typeface="Times New Roman" panose="02020603050405020304" pitchFamily="18" charset="0"/>
            </a:endParaRPr>
          </a:p>
          <a:p>
            <a:pPr algn="just">
              <a:lnSpc>
                <a:spcPct val="150000"/>
              </a:lnSpc>
            </a:pPr>
            <a:endParaRPr lang="en-US" sz="2000" dirty="0" smtClean="0">
              <a:latin typeface="Times New Roman" charset="0"/>
              <a:ea typeface="Times New Roman" charset="0"/>
              <a:cs typeface="Times New Roman" charset="0"/>
            </a:endParaRPr>
          </a:p>
          <a:p>
            <a:pPr algn="just">
              <a:lnSpc>
                <a:spcPct val="150000"/>
              </a:lnSpc>
            </a:pPr>
            <a:endParaRPr lang="en-US" sz="2000" dirty="0">
              <a:latin typeface="Times New Roman" charset="0"/>
              <a:ea typeface="Times New Roman" charset="0"/>
              <a:cs typeface="Times New Roman" charset="0"/>
            </a:endParaRPr>
          </a:p>
          <a:p>
            <a:pPr algn="just">
              <a:lnSpc>
                <a:spcPct val="150000"/>
              </a:lnSpc>
              <a:buFont typeface="Arial" charset="0"/>
              <a:buChar char="•"/>
            </a:pPr>
            <a:endParaRPr lang="en-US" sz="2000" dirty="0" smtClean="0">
              <a:latin typeface="Times New Roman" charset="0"/>
              <a:ea typeface="Times New Roman" charset="0"/>
              <a:cs typeface="Times New Roman" charset="0"/>
            </a:endParaRPr>
          </a:p>
          <a:p>
            <a:pPr algn="just">
              <a:lnSpc>
                <a:spcPct val="150000"/>
              </a:lnSpc>
            </a:pPr>
            <a:endParaRPr lang="en-US" sz="2000" dirty="0">
              <a:latin typeface="Times New Roman" charset="0"/>
              <a:ea typeface="Times New Roman" charset="0"/>
              <a:cs typeface="Times New Roman" charset="0"/>
            </a:endParaRPr>
          </a:p>
          <a:p>
            <a:pPr algn="just">
              <a:lnSpc>
                <a:spcPct val="150000"/>
              </a:lnSpc>
              <a:buFont typeface="Arial" charset="0"/>
              <a:buChar char="•"/>
            </a:pPr>
            <a:endParaRPr lang="en-US" sz="2000" dirty="0" smtClean="0">
              <a:latin typeface="Times New Roman" charset="0"/>
              <a:ea typeface="Times New Roman" charset="0"/>
              <a:cs typeface="Times New Roman" charset="0"/>
            </a:endParaRPr>
          </a:p>
          <a:p>
            <a:pPr algn="just">
              <a:lnSpc>
                <a:spcPct val="150000"/>
              </a:lnSpc>
              <a:buFont typeface="Arial" charset="0"/>
              <a:buChar char="•"/>
            </a:pPr>
            <a:endParaRPr lang="en-US" sz="2000" dirty="0">
              <a:latin typeface="Times New Roman" charset="0"/>
              <a:ea typeface="Times New Roman" charset="0"/>
              <a:cs typeface="Times New Roman" charset="0"/>
            </a:endParaRPr>
          </a:p>
          <a:p>
            <a:pPr algn="just">
              <a:lnSpc>
                <a:spcPct val="150000"/>
              </a:lnSpc>
              <a:buFont typeface="Arial" charset="0"/>
              <a:buChar char="•"/>
            </a:pPr>
            <a:endParaRPr lang="en-US" sz="2000" dirty="0" smtClean="0">
              <a:latin typeface="Times New Roman" charset="0"/>
              <a:ea typeface="Times New Roman" charset="0"/>
              <a:cs typeface="Times New Roman" charset="0"/>
            </a:endParaRPr>
          </a:p>
          <a:p>
            <a:pPr algn="just">
              <a:lnSpc>
                <a:spcPct val="150000"/>
              </a:lnSpc>
              <a:buFont typeface="Arial" charset="0"/>
              <a:buChar char="•"/>
            </a:pPr>
            <a:endParaRPr lang="en-US" sz="2000" dirty="0">
              <a:latin typeface="Times New Roman" charset="0"/>
              <a:ea typeface="Times New Roman" charset="0"/>
              <a:cs typeface="Times New Roman" charset="0"/>
            </a:endParaRPr>
          </a:p>
          <a:p>
            <a:pPr algn="just">
              <a:lnSpc>
                <a:spcPct val="150000"/>
              </a:lnSpc>
            </a:pP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40599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Testing</a:t>
            </a:r>
            <a:endParaRPr lang="en-US" sz="3600" b="1" dirty="0"/>
          </a:p>
        </p:txBody>
      </p:sp>
      <p:sp>
        <p:nvSpPr>
          <p:cNvPr id="3" name="Content Placeholder 2"/>
          <p:cNvSpPr>
            <a:spLocks noGrp="1"/>
          </p:cNvSpPr>
          <p:nvPr>
            <p:ph idx="1"/>
          </p:nvPr>
        </p:nvSpPr>
        <p:spPr/>
        <p:txBody>
          <a:bodyPr>
            <a:normAutofit/>
          </a:bodyPr>
          <a:lstStyle/>
          <a:p>
            <a:pPr algn="just">
              <a:lnSpc>
                <a:spcPct val="150000"/>
              </a:lnSpc>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For testing the Face Recognizer, we check if the recognition was correct by seeing the predicted label when we bring the trained face in front of camera. </a:t>
            </a:r>
            <a:endParaRPr lang="en-US" sz="2400" dirty="0" smtClean="0">
              <a:latin typeface="Times New Roman" panose="02020603050405020304" pitchFamily="18" charset="0"/>
              <a:cs typeface="Times New Roman" panose="02020603050405020304" pitchFamily="18" charset="0"/>
            </a:endParaRPr>
          </a:p>
          <a:p>
            <a:pPr algn="just">
              <a:lnSpc>
                <a:spcPct val="150000"/>
              </a:lnSpc>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label is extracted using the </a:t>
            </a:r>
            <a:r>
              <a:rPr lang="en-US" sz="2400" dirty="0" err="1">
                <a:latin typeface="Times New Roman" panose="02020603050405020304" pitchFamily="18" charset="0"/>
                <a:cs typeface="Times New Roman" panose="02020603050405020304" pitchFamily="18" charset="0"/>
              </a:rPr>
              <a:t>os</a:t>
            </a:r>
            <a:r>
              <a:rPr lang="en-US" sz="2400" dirty="0">
                <a:latin typeface="Times New Roman" panose="02020603050405020304" pitchFamily="18" charset="0"/>
                <a:cs typeface="Times New Roman" panose="02020603050405020304" pitchFamily="18" charset="0"/>
              </a:rPr>
              <a:t> module and the string operations from the name of the sample images folder. </a:t>
            </a:r>
            <a:endParaRPr lang="en-US" sz="2400" dirty="0" smtClean="0">
              <a:latin typeface="Times New Roman" panose="02020603050405020304" pitchFamily="18" charset="0"/>
              <a:cs typeface="Times New Roman" panose="02020603050405020304" pitchFamily="18" charset="0"/>
            </a:endParaRPr>
          </a:p>
          <a:p>
            <a:pPr algn="just">
              <a:lnSpc>
                <a:spcPct val="150000"/>
              </a:lnSpc>
            </a:pPr>
            <a:r>
              <a:rPr lang="en-US" sz="2400" dirty="0" smtClean="0">
                <a:latin typeface="Times New Roman" panose="02020603050405020304" pitchFamily="18" charset="0"/>
                <a:cs typeface="Times New Roman" panose="02020603050405020304" pitchFamily="18" charset="0"/>
              </a:rPr>
              <a:t>Lower </a:t>
            </a:r>
            <a:r>
              <a:rPr lang="en-US" sz="2400" dirty="0">
                <a:latin typeface="Times New Roman" panose="02020603050405020304" pitchFamily="18" charset="0"/>
                <a:cs typeface="Times New Roman" panose="02020603050405020304" pitchFamily="18" charset="0"/>
              </a:rPr>
              <a:t>is the confidence score better is the prediction.</a:t>
            </a:r>
          </a:p>
        </p:txBody>
      </p:sp>
    </p:spTree>
    <p:extLst>
      <p:ext uri="{BB962C8B-B14F-4D97-AF65-F5344CB8AC3E}">
        <p14:creationId xmlns:p14="http://schemas.microsoft.com/office/powerpoint/2010/main" val="35111748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3571" y="-159657"/>
            <a:ext cx="10515600" cy="1325563"/>
          </a:xfrm>
        </p:spPr>
        <p:txBody>
          <a:bodyPr>
            <a:normAutofit/>
          </a:bodyPr>
          <a:lstStyle/>
          <a:p>
            <a:r>
              <a:rPr lang="en-US" sz="3600" dirty="0" smtClean="0">
                <a:latin typeface="Times New Roman" panose="02020603050405020304" pitchFamily="18" charset="0"/>
                <a:cs typeface="Times New Roman" panose="02020603050405020304" pitchFamily="18" charset="0"/>
              </a:rPr>
              <a:t>RESULTS</a:t>
            </a:r>
            <a:endParaRPr lang="en-US" sz="36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53571" y="919163"/>
            <a:ext cx="10515600" cy="4351338"/>
          </a:xfrm>
        </p:spPr>
        <p:txBody>
          <a:bodyPr>
            <a:normAutofit/>
          </a:bodyPr>
          <a:lstStyle/>
          <a:p>
            <a:pPr marL="0" indent="0" algn="just">
              <a:lnSpc>
                <a:spcPct val="150000"/>
              </a:lnSpc>
              <a:buNone/>
            </a:pPr>
            <a:r>
              <a:rPr lang="en-US" sz="2400" b="1" dirty="0" smtClean="0">
                <a:latin typeface="Times New Roman" panose="02020603050405020304" pitchFamily="18" charset="0"/>
                <a:cs typeface="Times New Roman" panose="02020603050405020304" pitchFamily="18" charset="0"/>
              </a:rPr>
              <a:t>Homepage: </a:t>
            </a:r>
            <a:r>
              <a:rPr lang="en-US" sz="2400" dirty="0">
                <a:latin typeface="Times New Roman" panose="02020603050405020304" pitchFamily="18" charset="0"/>
                <a:cs typeface="Times New Roman" panose="02020603050405020304" pitchFamily="18" charset="0"/>
              </a:rPr>
              <a:t>Homepage </a:t>
            </a:r>
            <a:r>
              <a:rPr lang="en-US" sz="2400" dirty="0" smtClean="0">
                <a:latin typeface="Times New Roman" panose="02020603050405020304" pitchFamily="18" charset="0"/>
                <a:cs typeface="Times New Roman" panose="02020603050405020304" pitchFamily="18" charset="0"/>
              </a:rPr>
              <a:t>contains three buttons  Register Criminal, Detect Criminal and Video Surveillance.</a:t>
            </a:r>
          </a:p>
          <a:p>
            <a:pPr marL="0" indent="0" algn="just">
              <a:lnSpc>
                <a:spcPct val="150000"/>
              </a:lnSpc>
              <a:buNone/>
            </a:pPr>
            <a:endParaRPr lang="en-US" sz="24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smtClean="0">
                <a:latin typeface="Times New Roman" panose="02020603050405020304" pitchFamily="18" charset="0"/>
                <a:cs typeface="Times New Roman" panose="02020603050405020304" pitchFamily="18" charset="0"/>
              </a:rPr>
              <a:t>               </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028" y="2244726"/>
            <a:ext cx="9332686" cy="4010931"/>
          </a:xfrm>
          <a:prstGeom prst="rect">
            <a:avLst/>
          </a:prstGeom>
        </p:spPr>
      </p:pic>
    </p:spTree>
    <p:extLst>
      <p:ext uri="{BB962C8B-B14F-4D97-AF65-F5344CB8AC3E}">
        <p14:creationId xmlns:p14="http://schemas.microsoft.com/office/powerpoint/2010/main" val="1508489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628" y="0"/>
            <a:ext cx="10515600" cy="4351338"/>
          </a:xfrm>
        </p:spPr>
        <p:txBody>
          <a:bodyPr/>
          <a:lstStyle/>
          <a:p>
            <a:pPr algn="just">
              <a:lnSpc>
                <a:spcPct val="150000"/>
              </a:lnSpc>
            </a:pPr>
            <a:r>
              <a:rPr lang="en-US" sz="2400" b="1" dirty="0" smtClean="0">
                <a:latin typeface="Times New Roman" panose="02020603050405020304" pitchFamily="18" charset="0"/>
                <a:cs typeface="Times New Roman" panose="02020603050405020304" pitchFamily="18" charset="0"/>
              </a:rPr>
              <a:t>Criminal Registration</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Criminal Registration page will ask the user to select </a:t>
            </a:r>
            <a:r>
              <a:rPr lang="en-US" sz="2400" dirty="0" err="1">
                <a:latin typeface="Times New Roman" panose="02020603050405020304" pitchFamily="18" charset="0"/>
                <a:cs typeface="Times New Roman" panose="02020603050405020304" pitchFamily="18" charset="0"/>
              </a:rPr>
              <a:t>atleast</a:t>
            </a:r>
            <a:r>
              <a:rPr lang="en-US" sz="2400" dirty="0">
                <a:latin typeface="Times New Roman" panose="02020603050405020304" pitchFamily="18" charset="0"/>
                <a:cs typeface="Times New Roman" panose="02020603050405020304" pitchFamily="18" charset="0"/>
              </a:rPr>
              <a:t> 5 images of the criminal that needs to be registered and also provides input form for providing various details of the criminal like his Name, DOB, Identification mark, Profile picture </a:t>
            </a:r>
            <a:r>
              <a:rPr lang="en-US" sz="2400" dirty="0" smtClean="0">
                <a:latin typeface="Times New Roman" panose="02020603050405020304" pitchFamily="18" charset="0"/>
                <a:cs typeface="Times New Roman" panose="02020603050405020304" pitchFamily="18" charset="0"/>
              </a:rPr>
              <a:t>etc.</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296" y="2231136"/>
            <a:ext cx="9547932" cy="4425696"/>
          </a:xfrm>
          <a:prstGeom prst="rect">
            <a:avLst/>
          </a:prstGeom>
        </p:spPr>
      </p:pic>
    </p:spTree>
    <p:extLst>
      <p:ext uri="{BB962C8B-B14F-4D97-AF65-F5344CB8AC3E}">
        <p14:creationId xmlns:p14="http://schemas.microsoft.com/office/powerpoint/2010/main" val="3296929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C4D2C3F-BE2B-4F9C-FCE8-7B2950F963F1}"/>
              </a:ext>
            </a:extLst>
          </p:cNvPr>
          <p:cNvSpPr txBox="1"/>
          <p:nvPr/>
        </p:nvSpPr>
        <p:spPr>
          <a:xfrm>
            <a:off x="658368" y="461365"/>
            <a:ext cx="8301317"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  INTRODUCTION</a:t>
            </a:r>
          </a:p>
        </p:txBody>
      </p:sp>
      <p:sp>
        <p:nvSpPr>
          <p:cNvPr id="4" name="Content Placeholder 2">
            <a:extLst>
              <a:ext uri="{FF2B5EF4-FFF2-40B4-BE49-F238E27FC236}">
                <a16:creationId xmlns:a16="http://schemas.microsoft.com/office/drawing/2014/main" xmlns="" id="{1F259B5B-F5B4-B5F4-7C5D-8508838D136D}"/>
              </a:ext>
            </a:extLst>
          </p:cNvPr>
          <p:cNvSpPr>
            <a:spLocks noGrp="1"/>
          </p:cNvSpPr>
          <p:nvPr/>
        </p:nvSpPr>
        <p:spPr>
          <a:xfrm>
            <a:off x="439271" y="1439333"/>
            <a:ext cx="10372663" cy="5096933"/>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 typeface="Wingdings" charset="2"/>
              <a:buNone/>
              <a:tabLst/>
              <a:defRPr/>
            </a:pPr>
            <a:endParaRPr lang="en-IN" b="1" dirty="0">
              <a:solidFill>
                <a:srgbClr val="FF0000"/>
              </a:solidFill>
            </a:endParaRPr>
          </a:p>
        </p:txBody>
      </p:sp>
      <p:sp>
        <p:nvSpPr>
          <p:cNvPr id="5" name="Rectangle 4"/>
          <p:cNvSpPr/>
          <p:nvPr/>
        </p:nvSpPr>
        <p:spPr>
          <a:xfrm>
            <a:off x="1301653" y="1107696"/>
            <a:ext cx="9510281" cy="5632311"/>
          </a:xfrm>
          <a:prstGeom prst="rect">
            <a:avLst/>
          </a:prstGeom>
        </p:spPr>
        <p:txBody>
          <a:bodyPr wrap="square">
            <a:spAutoFit/>
          </a:bodyPr>
          <a:lstStyle/>
          <a:p>
            <a:pPr marL="285750" indent="-285750" algn="just">
              <a:lnSpc>
                <a:spcPct val="200000"/>
              </a:lnSpc>
              <a:buFont typeface="Wingdings" charset="2"/>
              <a:buChar char="Ø"/>
            </a:pPr>
            <a:r>
              <a:rPr lang="en-US" sz="2000" dirty="0">
                <a:latin typeface="Times New Roman" charset="0"/>
                <a:ea typeface="Times New Roman" charset="0"/>
                <a:cs typeface="Times New Roman" charset="0"/>
              </a:rPr>
              <a:t>Criminal identification is the most important task for the Police who are finding the criminals, but it is the difficult and most time-consuming task as they have to find it everywhere. </a:t>
            </a:r>
            <a:endParaRPr lang="en-US" sz="2000" dirty="0" smtClean="0">
              <a:latin typeface="Times New Roman" charset="0"/>
              <a:ea typeface="Times New Roman" charset="0"/>
              <a:cs typeface="Times New Roman" charset="0"/>
            </a:endParaRPr>
          </a:p>
          <a:p>
            <a:pPr marL="285750" indent="-285750" algn="just">
              <a:lnSpc>
                <a:spcPct val="200000"/>
              </a:lnSpc>
              <a:buFont typeface="Wingdings" charset="2"/>
              <a:buChar char="Ø"/>
            </a:pPr>
            <a:r>
              <a:rPr lang="en-US" sz="2000" dirty="0" smtClean="0">
                <a:latin typeface="Times New Roman" charset="0"/>
                <a:ea typeface="Times New Roman" charset="0"/>
                <a:cs typeface="Times New Roman" charset="0"/>
              </a:rPr>
              <a:t>It </a:t>
            </a:r>
            <a:r>
              <a:rPr lang="en-US" sz="2000" dirty="0">
                <a:latin typeface="Times New Roman" charset="0"/>
                <a:ea typeface="Times New Roman" charset="0"/>
                <a:cs typeface="Times New Roman" charset="0"/>
              </a:rPr>
              <a:t>will be more difficult in cities or public places with high people density. </a:t>
            </a:r>
            <a:r>
              <a:rPr lang="en-US" sz="2000" dirty="0" smtClean="0">
                <a:latin typeface="Times New Roman" charset="0"/>
                <a:ea typeface="Times New Roman" charset="0"/>
                <a:cs typeface="Times New Roman" charset="0"/>
              </a:rPr>
              <a:t>In </a:t>
            </a:r>
            <a:r>
              <a:rPr lang="en-US" sz="2000" dirty="0">
                <a:latin typeface="Times New Roman" charset="0"/>
                <a:ea typeface="Times New Roman" charset="0"/>
                <a:cs typeface="Times New Roman" charset="0"/>
              </a:rPr>
              <a:t>some cases, manual type of identification gives chance for getting more information related to criminals. </a:t>
            </a:r>
            <a:endParaRPr lang="en-US" sz="2000" dirty="0" smtClean="0">
              <a:latin typeface="Times New Roman" charset="0"/>
              <a:ea typeface="Times New Roman" charset="0"/>
              <a:cs typeface="Times New Roman" charset="0"/>
            </a:endParaRPr>
          </a:p>
          <a:p>
            <a:pPr marL="285750" indent="-285750" algn="just">
              <a:lnSpc>
                <a:spcPct val="200000"/>
              </a:lnSpc>
              <a:buFont typeface="Wingdings" charset="2"/>
              <a:buChar char="Ø"/>
            </a:pPr>
            <a:r>
              <a:rPr lang="en-US" sz="2000" dirty="0" smtClean="0">
                <a:latin typeface="Times New Roman" charset="0"/>
                <a:ea typeface="Times New Roman" charset="0"/>
                <a:cs typeface="Times New Roman" charset="0"/>
              </a:rPr>
              <a:t>Hence an </a:t>
            </a:r>
            <a:r>
              <a:rPr lang="en-US" sz="2000" dirty="0">
                <a:latin typeface="Times New Roman" charset="0"/>
                <a:ea typeface="Times New Roman" charset="0"/>
                <a:cs typeface="Times New Roman" charset="0"/>
              </a:rPr>
              <a:t>automatic criminal identification system by detecting the face of criminals. This will help Police to identify and catch the criminals in public places. </a:t>
            </a:r>
          </a:p>
          <a:p>
            <a:pPr marL="285750" indent="-285750" algn="just">
              <a:lnSpc>
                <a:spcPct val="200000"/>
              </a:lnSpc>
              <a:buFont typeface="Wingdings" charset="2"/>
              <a:buChar char="Ø"/>
            </a:pP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2701765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353" y="603504"/>
            <a:ext cx="9597571" cy="5800009"/>
          </a:xfrm>
          <a:prstGeom prst="rect">
            <a:avLst/>
          </a:prstGeom>
        </p:spPr>
      </p:pic>
    </p:spTree>
    <p:extLst>
      <p:ext uri="{BB962C8B-B14F-4D97-AF65-F5344CB8AC3E}">
        <p14:creationId xmlns:p14="http://schemas.microsoft.com/office/powerpoint/2010/main" val="1215401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5685" y="112938"/>
            <a:ext cx="10515600" cy="4351338"/>
          </a:xfrm>
        </p:spPr>
        <p:txBody>
          <a:bodyPr/>
          <a:lstStyle/>
          <a:p>
            <a:pPr algn="just">
              <a:lnSpc>
                <a:spcPct val="150000"/>
              </a:lnSpc>
            </a:pPr>
            <a:r>
              <a:rPr lang="en-US" sz="2400" b="1" dirty="0" smtClean="0">
                <a:latin typeface="Times New Roman" panose="02020603050405020304" pitchFamily="18" charset="0"/>
                <a:cs typeface="Times New Roman" panose="02020603050405020304" pitchFamily="18" charset="0"/>
              </a:rPr>
              <a:t>Detect Criminal Page: </a:t>
            </a:r>
            <a:r>
              <a:rPr lang="en-US" sz="2400" dirty="0" smtClean="0">
                <a:latin typeface="Times New Roman" panose="02020603050405020304" pitchFamily="18" charset="0"/>
                <a:cs typeface="Times New Roman" panose="02020603050405020304" pitchFamily="18" charset="0"/>
              </a:rPr>
              <a:t>This page </a:t>
            </a:r>
            <a:r>
              <a:rPr lang="en-US" sz="2400" dirty="0">
                <a:latin typeface="Times New Roman" panose="02020603050405020304" pitchFamily="18" charset="0"/>
                <a:cs typeface="Times New Roman" panose="02020603050405020304" pitchFamily="18" charset="0"/>
              </a:rPr>
              <a:t>allows the user to browse an image from the system and helps in </a:t>
            </a:r>
            <a:r>
              <a:rPr lang="en-US" sz="2400" dirty="0" smtClean="0">
                <a:latin typeface="Times New Roman" panose="02020603050405020304" pitchFamily="18" charset="0"/>
                <a:cs typeface="Times New Roman" panose="02020603050405020304" pitchFamily="18" charset="0"/>
              </a:rPr>
              <a:t>detecting criminals.</a:t>
            </a: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84" y="1489334"/>
            <a:ext cx="9729216" cy="4838313"/>
          </a:xfrm>
          <a:prstGeom prst="rect">
            <a:avLst/>
          </a:prstGeom>
        </p:spPr>
      </p:pic>
    </p:spTree>
    <p:extLst>
      <p:ext uri="{BB962C8B-B14F-4D97-AF65-F5344CB8AC3E}">
        <p14:creationId xmlns:p14="http://schemas.microsoft.com/office/powerpoint/2010/main" val="597623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70" y="438912"/>
            <a:ext cx="9888294" cy="5642574"/>
          </a:xfrm>
          <a:prstGeom prst="rect">
            <a:avLst/>
          </a:prstGeom>
        </p:spPr>
      </p:pic>
    </p:spTree>
    <p:extLst>
      <p:ext uri="{BB962C8B-B14F-4D97-AF65-F5344CB8AC3E}">
        <p14:creationId xmlns:p14="http://schemas.microsoft.com/office/powerpoint/2010/main" val="445773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272597"/>
            <a:ext cx="10515600" cy="4351338"/>
          </a:xfrm>
        </p:spPr>
        <p:txBody>
          <a:bodyPr/>
          <a:lstStyle/>
          <a:p>
            <a:pPr marL="0" indent="0">
              <a:buNone/>
            </a:pPr>
            <a:r>
              <a:rPr lang="en-US" sz="2400" b="1" dirty="0">
                <a:latin typeface="Times New Roman" panose="02020603050405020304" pitchFamily="18" charset="0"/>
                <a:cs typeface="Times New Roman" panose="02020603050405020304" pitchFamily="18" charset="0"/>
              </a:rPr>
              <a:t>Detecting Unknown </a:t>
            </a:r>
            <a:r>
              <a:rPr lang="en-US" sz="2400" b="1" dirty="0" smtClean="0">
                <a:latin typeface="Times New Roman" panose="02020603050405020304" pitchFamily="18" charset="0"/>
                <a:cs typeface="Times New Roman" panose="02020603050405020304" pitchFamily="18" charset="0"/>
              </a:rPr>
              <a:t>Criminal: </a:t>
            </a:r>
            <a:r>
              <a:rPr lang="en-US" sz="2400" dirty="0">
                <a:latin typeface="Times New Roman" panose="02020603050405020304" pitchFamily="18" charset="0"/>
                <a:cs typeface="Times New Roman" panose="02020603050405020304" pitchFamily="18" charset="0"/>
              </a:rPr>
              <a:t>Our system is able to identify a non-criminal face</a:t>
            </a:r>
            <a:r>
              <a:rPr lang="en-US" sz="2000"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971" y="885371"/>
            <a:ext cx="9771743" cy="5500914"/>
          </a:xfrm>
          <a:prstGeom prst="rect">
            <a:avLst/>
          </a:prstGeom>
        </p:spPr>
      </p:pic>
    </p:spTree>
    <p:extLst>
      <p:ext uri="{BB962C8B-B14F-4D97-AF65-F5344CB8AC3E}">
        <p14:creationId xmlns:p14="http://schemas.microsoft.com/office/powerpoint/2010/main" val="14316501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258" y="200025"/>
            <a:ext cx="10515600" cy="4351338"/>
          </a:xfrm>
        </p:spPr>
        <p:txBody>
          <a:bodyPr/>
          <a:lstStyle/>
          <a:p>
            <a:pPr marL="0" indent="0" algn="just">
              <a:lnSpc>
                <a:spcPct val="150000"/>
              </a:lnSpc>
              <a:buNone/>
            </a:pPr>
            <a:r>
              <a:rPr lang="en-US" sz="2400" b="1" dirty="0">
                <a:latin typeface="Times New Roman" panose="02020603050405020304" pitchFamily="18" charset="0"/>
                <a:cs typeface="Times New Roman" panose="02020603050405020304" pitchFamily="18" charset="0"/>
              </a:rPr>
              <a:t>Video </a:t>
            </a:r>
            <a:r>
              <a:rPr lang="en-US" sz="2400" b="1" dirty="0" smtClean="0">
                <a:latin typeface="Times New Roman" panose="02020603050405020304" pitchFamily="18" charset="0"/>
                <a:cs typeface="Times New Roman" panose="02020603050405020304" pitchFamily="18" charset="0"/>
              </a:rPr>
              <a:t>Surveillance: </a:t>
            </a:r>
            <a:r>
              <a:rPr lang="en-US" sz="2400" dirty="0">
                <a:latin typeface="Times New Roman" panose="02020603050405020304" pitchFamily="18" charset="0"/>
                <a:cs typeface="Times New Roman" panose="02020603050405020304" pitchFamily="18" charset="0"/>
              </a:rPr>
              <a:t>This page will use the pc webcam to capture the video frames in real time. After this it will use face detection module on each frame to detect and recognize criminals in the video in real time. </a:t>
            </a:r>
            <a:endParaRPr lang="en-US" sz="2400" dirty="0" smtClean="0">
              <a:latin typeface="Times New Roman" panose="02020603050405020304" pitchFamily="18" charset="0"/>
              <a:cs typeface="Times New Roman" panose="02020603050405020304" pitchFamily="18" charset="0"/>
            </a:endParaRP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229" y="2177143"/>
            <a:ext cx="9287658" cy="4034971"/>
          </a:xfrm>
          <a:prstGeom prst="rect">
            <a:avLst/>
          </a:prstGeom>
        </p:spPr>
      </p:pic>
    </p:spTree>
    <p:extLst>
      <p:ext uri="{BB962C8B-B14F-4D97-AF65-F5344CB8AC3E}">
        <p14:creationId xmlns:p14="http://schemas.microsoft.com/office/powerpoint/2010/main" val="1018041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882" y="369272"/>
            <a:ext cx="5801193" cy="834088"/>
          </a:xfrm>
        </p:spPr>
        <p:txBody>
          <a:bodyPr>
            <a:normAutofit fontScale="90000"/>
          </a:bodyPr>
          <a:lstStyle/>
          <a:p>
            <a:r>
              <a:rPr lang="en-US" sz="2800" b="1" dirty="0" smtClean="0">
                <a:latin typeface="Times New Roman" charset="0"/>
                <a:ea typeface="Times New Roman" charset="0"/>
                <a:cs typeface="Times New Roman" charset="0"/>
              </a:rPr>
              <a:t>CONCLUSION AND FUTURE SCOPE</a:t>
            </a:r>
            <a:endParaRPr lang="en-US" sz="2800" b="1" dirty="0">
              <a:latin typeface="Times New Roman" charset="0"/>
              <a:ea typeface="Times New Roman" charset="0"/>
              <a:cs typeface="Times New Roman" charset="0"/>
            </a:endParaRPr>
          </a:p>
        </p:txBody>
      </p:sp>
      <p:sp>
        <p:nvSpPr>
          <p:cNvPr id="3" name="Rectangle 2"/>
          <p:cNvSpPr/>
          <p:nvPr/>
        </p:nvSpPr>
        <p:spPr>
          <a:xfrm>
            <a:off x="1386590" y="1473183"/>
            <a:ext cx="9631180" cy="3046988"/>
          </a:xfrm>
          <a:prstGeom prst="rect">
            <a:avLst/>
          </a:prstGeom>
        </p:spPr>
        <p:txBody>
          <a:bodyPr wrap="square">
            <a:spAutoFit/>
          </a:bodyPr>
          <a:lstStyle/>
          <a:p>
            <a:pPr marL="342900" indent="-342900" algn="just">
              <a:buFont typeface="Wingdings" charset="2"/>
              <a:buChar char="Ø"/>
            </a:pPr>
            <a:r>
              <a:rPr lang="en-US" sz="2400" dirty="0" smtClean="0">
                <a:latin typeface="Times New Roman" charset="0"/>
                <a:ea typeface="Times New Roman" charset="0"/>
                <a:cs typeface="Times New Roman" charset="0"/>
              </a:rPr>
              <a:t>The application “criminal </a:t>
            </a:r>
            <a:r>
              <a:rPr lang="en-US" sz="2400" dirty="0">
                <a:latin typeface="Times New Roman" charset="0"/>
                <a:ea typeface="Times New Roman" charset="0"/>
                <a:cs typeface="Times New Roman" charset="0"/>
              </a:rPr>
              <a:t>detecting </a:t>
            </a:r>
            <a:r>
              <a:rPr lang="en-US" sz="2400" dirty="0" smtClean="0">
                <a:latin typeface="Times New Roman" charset="0"/>
                <a:ea typeface="Times New Roman" charset="0"/>
                <a:cs typeface="Times New Roman" charset="0"/>
              </a:rPr>
              <a:t>system” </a:t>
            </a:r>
            <a:r>
              <a:rPr lang="en-US" sz="2400" dirty="0">
                <a:latin typeface="Times New Roman" charset="0"/>
                <a:ea typeface="Times New Roman" charset="0"/>
                <a:cs typeface="Times New Roman" charset="0"/>
              </a:rPr>
              <a:t>not only provides a huge convenience to the Police in the identification of criminals but also saves </a:t>
            </a:r>
            <a:r>
              <a:rPr lang="en-US" sz="2400" dirty="0" smtClean="0">
                <a:latin typeface="Times New Roman" charset="0"/>
                <a:ea typeface="Times New Roman" charset="0"/>
                <a:cs typeface="Times New Roman" charset="0"/>
              </a:rPr>
              <a:t>time, energy ,man-power for </a:t>
            </a:r>
            <a:r>
              <a:rPr lang="en-US" sz="2400" dirty="0">
                <a:latin typeface="Times New Roman" charset="0"/>
                <a:ea typeface="Times New Roman" charset="0"/>
                <a:cs typeface="Times New Roman" charset="0"/>
              </a:rPr>
              <a:t>them as processes are automated in the system. </a:t>
            </a:r>
          </a:p>
          <a:p>
            <a:pPr marL="342900" indent="-342900" algn="just">
              <a:buFont typeface="Wingdings" charset="2"/>
              <a:buChar char="Ø"/>
            </a:pPr>
            <a:r>
              <a:rPr lang="en-US" sz="2400" dirty="0">
                <a:latin typeface="Times New Roman" charset="0"/>
                <a:ea typeface="Times New Roman" charset="0"/>
                <a:cs typeface="Times New Roman" charset="0"/>
              </a:rPr>
              <a:t>For future work, we can add the Alarms to the criminal detection system. It will range only when matches are found so that if anyone is not there to keep watch in the CCTV room, they will come to know that someone is found from the database in that public place. </a:t>
            </a:r>
          </a:p>
        </p:txBody>
      </p:sp>
    </p:spTree>
    <p:extLst>
      <p:ext uri="{BB962C8B-B14F-4D97-AF65-F5344CB8AC3E}">
        <p14:creationId xmlns:p14="http://schemas.microsoft.com/office/powerpoint/2010/main" val="14535264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6F02114-04F8-7429-7C68-7C77D9A92A3E}"/>
              </a:ext>
            </a:extLst>
          </p:cNvPr>
          <p:cNvSpPr txBox="1"/>
          <p:nvPr/>
        </p:nvSpPr>
        <p:spPr>
          <a:xfrm>
            <a:off x="767193" y="1173016"/>
            <a:ext cx="10326032" cy="5011949"/>
          </a:xfrm>
          <a:prstGeom prst="rect">
            <a:avLst/>
          </a:prstGeom>
          <a:noFill/>
        </p:spPr>
        <p:txBody>
          <a:bodyPr wrap="square">
            <a:spAutoFit/>
          </a:bodyPr>
          <a:lstStyle/>
          <a:p>
            <a:pPr>
              <a:lnSpc>
                <a:spcPct val="150000"/>
              </a:lnSpc>
            </a:pPr>
            <a:r>
              <a:rPr lang="en-IN" sz="2400" dirty="0">
                <a:latin typeface="Times New Roman" panose="02020603050405020304" pitchFamily="18" charset="0"/>
                <a:cs typeface="Times New Roman" panose="02020603050405020304" pitchFamily="18" charset="0"/>
              </a:rPr>
              <a:t>[1]. Fu </a:t>
            </a:r>
            <a:r>
              <a:rPr lang="en-IN" sz="2400" dirty="0" err="1">
                <a:latin typeface="Times New Roman" panose="02020603050405020304" pitchFamily="18" charset="0"/>
                <a:cs typeface="Times New Roman" panose="02020603050405020304" pitchFamily="18" charset="0"/>
              </a:rPr>
              <a:t>Jie</a:t>
            </a:r>
            <a:r>
              <a:rPr lang="en-IN" sz="2400" dirty="0">
                <a:latin typeface="Times New Roman" panose="02020603050405020304" pitchFamily="18" charset="0"/>
                <a:cs typeface="Times New Roman" panose="02020603050405020304" pitchFamily="18" charset="0"/>
              </a:rPr>
              <a:t> Huang </a:t>
            </a:r>
            <a:r>
              <a:rPr lang="en-IN" sz="2400" dirty="0" err="1">
                <a:latin typeface="Times New Roman" panose="02020603050405020304" pitchFamily="18" charset="0"/>
                <a:cs typeface="Times New Roman" panose="02020603050405020304" pitchFamily="18" charset="0"/>
              </a:rPr>
              <a:t>Zhihua</a:t>
            </a:r>
            <a:r>
              <a:rPr lang="en-IN" sz="2400" dirty="0">
                <a:latin typeface="Times New Roman" panose="02020603050405020304" pitchFamily="18" charset="0"/>
                <a:cs typeface="Times New Roman" panose="02020603050405020304" pitchFamily="18" charset="0"/>
              </a:rPr>
              <a:t> Zhou “Pose Invariant Face Recognition”. </a:t>
            </a:r>
          </a:p>
          <a:p>
            <a:pPr>
              <a:lnSpc>
                <a:spcPct val="150000"/>
              </a:lnSpc>
            </a:pPr>
            <a:r>
              <a:rPr lang="en-IN" sz="2400" dirty="0">
                <a:latin typeface="Times New Roman" panose="02020603050405020304" pitchFamily="18" charset="0"/>
                <a:cs typeface="Times New Roman" panose="02020603050405020304" pitchFamily="18" charset="0"/>
              </a:rPr>
              <a:t>[2].</a:t>
            </a:r>
            <a:r>
              <a:rPr lang="en-IN" sz="2400" dirty="0" err="1">
                <a:latin typeface="Times New Roman" panose="02020603050405020304" pitchFamily="18" charset="0"/>
                <a:cs typeface="Times New Roman" panose="02020603050405020304" pitchFamily="18" charset="0"/>
              </a:rPr>
              <a:t>Apoorva.P</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Ramesh.B</a:t>
            </a:r>
            <a:r>
              <a:rPr lang="en-IN" sz="2400" dirty="0">
                <a:latin typeface="Times New Roman" panose="02020603050405020304" pitchFamily="18" charset="0"/>
                <a:cs typeface="Times New Roman" panose="02020603050405020304" pitchFamily="18" charset="0"/>
              </a:rPr>
              <a:t> and </a:t>
            </a:r>
            <a:r>
              <a:rPr lang="en-IN" sz="2400" dirty="0" err="1">
                <a:latin typeface="Times New Roman" panose="02020603050405020304" pitchFamily="18" charset="0"/>
                <a:cs typeface="Times New Roman" panose="02020603050405020304" pitchFamily="18" charset="0"/>
              </a:rPr>
              <a:t>Varshitha.M.R</a:t>
            </a:r>
            <a:r>
              <a:rPr lang="en-IN" sz="2400" dirty="0">
                <a:latin typeface="Times New Roman" panose="02020603050405020304" pitchFamily="18" charset="0"/>
                <a:cs typeface="Times New Roman" panose="02020603050405020304" pitchFamily="18" charset="0"/>
              </a:rPr>
              <a:t> “Automated criminal identification by face recognition using open computer vision classifiers” Third International Conference on Computing Methodologies and Communication (ICCMC 2019)</a:t>
            </a:r>
          </a:p>
          <a:p>
            <a:pPr>
              <a:lnSpc>
                <a:spcPct val="150000"/>
              </a:lnSpc>
            </a:pPr>
            <a:r>
              <a:rPr lang="en-US" sz="2400" dirty="0">
                <a:latin typeface="Times New Roman" panose="02020603050405020304" pitchFamily="18" charset="0"/>
                <a:cs typeface="Times New Roman" panose="02020603050405020304" pitchFamily="18" charset="0"/>
              </a:rPr>
              <a:t>[3]. Rabia Jafri* and Hamid R. </a:t>
            </a:r>
            <a:r>
              <a:rPr lang="en-US" sz="2400" dirty="0" err="1">
                <a:latin typeface="Times New Roman" panose="02020603050405020304" pitchFamily="18" charset="0"/>
                <a:cs typeface="Times New Roman" panose="02020603050405020304" pitchFamily="18" charset="0"/>
              </a:rPr>
              <a:t>Arabnia</a:t>
            </a:r>
            <a:r>
              <a:rPr lang="en-US" sz="2400" dirty="0">
                <a:latin typeface="Times New Roman" panose="02020603050405020304" pitchFamily="18" charset="0"/>
                <a:cs typeface="Times New Roman" panose="02020603050405020304" pitchFamily="18" charset="0"/>
              </a:rPr>
              <a:t>* A Survey of Face Recognition Techniques </a:t>
            </a:r>
          </a:p>
          <a:p>
            <a:pPr>
              <a:lnSpc>
                <a:spcPct val="150000"/>
              </a:lnSpc>
            </a:pPr>
            <a:r>
              <a:rPr lang="en-US" sz="2400" dirty="0">
                <a:latin typeface="Times New Roman" panose="02020603050405020304" pitchFamily="18" charset="0"/>
                <a:cs typeface="Times New Roman" panose="02020603050405020304" pitchFamily="18" charset="0"/>
              </a:rPr>
              <a:t>[4].Piyush </a:t>
            </a:r>
            <a:r>
              <a:rPr lang="en-US" sz="2400" dirty="0" err="1">
                <a:latin typeface="Times New Roman" panose="02020603050405020304" pitchFamily="18" charset="0"/>
                <a:cs typeface="Times New Roman" panose="02020603050405020304" pitchFamily="18" charset="0"/>
              </a:rPr>
              <a:t>Kakkar</a:t>
            </a:r>
            <a:r>
              <a:rPr lang="en-US" sz="2400" dirty="0">
                <a:latin typeface="Times New Roman" panose="02020603050405020304" pitchFamily="18" charset="0"/>
                <a:cs typeface="Times New Roman" panose="02020603050405020304" pitchFamily="18" charset="0"/>
              </a:rPr>
              <a:t>, Mr. </a:t>
            </a:r>
            <a:r>
              <a:rPr lang="en-US" sz="2400" dirty="0" err="1">
                <a:latin typeface="Times New Roman" panose="02020603050405020304" pitchFamily="18" charset="0"/>
                <a:cs typeface="Times New Roman" panose="02020603050405020304" pitchFamily="18" charset="0"/>
              </a:rPr>
              <a:t>Vibhor</a:t>
            </a:r>
            <a:r>
              <a:rPr lang="en-US" sz="2400" dirty="0">
                <a:latin typeface="Times New Roman" panose="02020603050405020304" pitchFamily="18" charset="0"/>
                <a:cs typeface="Times New Roman" panose="02020603050405020304" pitchFamily="18" charset="0"/>
              </a:rPr>
              <a:t> Sharma (2018) “Criminal Identification System Using Face Detection and Recognition”. International Journal of Advanced Research in Computer and Communication Engineering.</a:t>
            </a:r>
          </a:p>
        </p:txBody>
      </p:sp>
      <p:sp>
        <p:nvSpPr>
          <p:cNvPr id="4" name="TextBox 3">
            <a:extLst>
              <a:ext uri="{FF2B5EF4-FFF2-40B4-BE49-F238E27FC236}">
                <a16:creationId xmlns:a16="http://schemas.microsoft.com/office/drawing/2014/main" xmlns="" id="{C83DFB9D-4987-192B-641C-CFADCD02B41E}"/>
              </a:ext>
            </a:extLst>
          </p:cNvPr>
          <p:cNvSpPr txBox="1"/>
          <p:nvPr/>
        </p:nvSpPr>
        <p:spPr>
          <a:xfrm>
            <a:off x="504066" y="439838"/>
            <a:ext cx="2858947"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12846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35B783F-3FA6-8947-FA39-A5E9D46275CB}"/>
              </a:ext>
            </a:extLst>
          </p:cNvPr>
          <p:cNvSpPr/>
          <p:nvPr/>
        </p:nvSpPr>
        <p:spPr>
          <a:xfrm>
            <a:off x="2997080" y="2635640"/>
            <a:ext cx="5232519" cy="941277"/>
          </a:xfrm>
          <a:prstGeom prst="rect">
            <a:avLst/>
          </a:prstGeom>
          <a:noFill/>
        </p:spPr>
        <p:txBody>
          <a:bodyPr wrap="squar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THANK  </a:t>
            </a: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YOU</a:t>
            </a:r>
          </a:p>
        </p:txBody>
      </p:sp>
    </p:spTree>
    <p:extLst>
      <p:ext uri="{BB962C8B-B14F-4D97-AF65-F5344CB8AC3E}">
        <p14:creationId xmlns:p14="http://schemas.microsoft.com/office/powerpoint/2010/main" val="13166695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4458" y="549897"/>
            <a:ext cx="10922000" cy="3000821"/>
          </a:xfrm>
          <a:prstGeom prst="rect">
            <a:avLst/>
          </a:prstGeom>
        </p:spPr>
        <p:txBody>
          <a:bodyPr wrap="square">
            <a:spAutoFit/>
          </a:bodyPr>
          <a:lstStyle/>
          <a:p>
            <a:pPr>
              <a:lnSpc>
                <a:spcPct val="150000"/>
              </a:lnSpc>
            </a:pPr>
            <a:r>
              <a:rPr lang="en-US" dirty="0">
                <a:latin typeface="Times New Roman" charset="0"/>
                <a:ea typeface="Times New Roman" charset="0"/>
                <a:cs typeface="Times New Roman" charset="0"/>
              </a:rPr>
              <a:t>Criminal identification can be done in two ways, </a:t>
            </a:r>
            <a:endParaRPr lang="en-US" dirty="0" smtClean="0">
              <a:latin typeface="Times New Roman" charset="0"/>
              <a:ea typeface="Times New Roman" charset="0"/>
              <a:cs typeface="Times New Roman" charset="0"/>
            </a:endParaRPr>
          </a:p>
          <a:p>
            <a:pPr>
              <a:lnSpc>
                <a:spcPct val="150000"/>
              </a:lnSpc>
            </a:pPr>
            <a:endParaRPr lang="en-US" dirty="0" smtClean="0">
              <a:latin typeface="Times New Roman" charset="0"/>
              <a:ea typeface="Times New Roman" charset="0"/>
              <a:cs typeface="Times New Roman" charset="0"/>
            </a:endParaRPr>
          </a:p>
          <a:p>
            <a:pPr marL="285750" indent="-285750">
              <a:lnSpc>
                <a:spcPct val="150000"/>
              </a:lnSpc>
              <a:buFont typeface="Arial" charset="0"/>
              <a:buChar char="•"/>
            </a:pPr>
            <a:r>
              <a:rPr lang="en-US" b="1" dirty="0">
                <a:latin typeface="Times New Roman" charset="0"/>
                <a:ea typeface="Times New Roman" charset="0"/>
                <a:cs typeface="Times New Roman" charset="0"/>
              </a:rPr>
              <a:t>M</a:t>
            </a:r>
            <a:r>
              <a:rPr lang="en-US" b="1" dirty="0" smtClean="0">
                <a:latin typeface="Times New Roman" charset="0"/>
                <a:ea typeface="Times New Roman" charset="0"/>
                <a:cs typeface="Times New Roman" charset="0"/>
              </a:rPr>
              <a:t>anual Identification System (MIS):  </a:t>
            </a:r>
            <a:r>
              <a:rPr lang="en-US" dirty="0" smtClean="0">
                <a:latin typeface="Times New Roman" charset="0"/>
                <a:ea typeface="Times New Roman" charset="0"/>
                <a:cs typeface="Times New Roman" charset="0"/>
              </a:rPr>
              <a:t>Identification is done by the Police officers searching them at public places. It takes a lot of time to give the proper attention. </a:t>
            </a:r>
          </a:p>
          <a:p>
            <a:pPr marL="285750" indent="-285750">
              <a:lnSpc>
                <a:spcPct val="150000"/>
              </a:lnSpc>
              <a:buFont typeface="Arial" charset="0"/>
              <a:buChar char="•"/>
            </a:pPr>
            <a:r>
              <a:rPr lang="en-US" b="1" dirty="0" smtClean="0">
                <a:latin typeface="Times New Roman" charset="0"/>
                <a:ea typeface="Times New Roman" charset="0"/>
                <a:cs typeface="Times New Roman" charset="0"/>
              </a:rPr>
              <a:t>Automated </a:t>
            </a:r>
            <a:r>
              <a:rPr lang="en-US" b="1" dirty="0">
                <a:latin typeface="Times New Roman" charset="0"/>
                <a:ea typeface="Times New Roman" charset="0"/>
                <a:cs typeface="Times New Roman" charset="0"/>
              </a:rPr>
              <a:t>I</a:t>
            </a:r>
            <a:r>
              <a:rPr lang="en-US" b="1" dirty="0" smtClean="0">
                <a:latin typeface="Times New Roman" charset="0"/>
                <a:ea typeface="Times New Roman" charset="0"/>
                <a:cs typeface="Times New Roman" charset="0"/>
              </a:rPr>
              <a:t>dentification </a:t>
            </a:r>
            <a:r>
              <a:rPr lang="en-US" b="1" dirty="0">
                <a:latin typeface="Times New Roman" charset="0"/>
                <a:ea typeface="Times New Roman" charset="0"/>
                <a:cs typeface="Times New Roman" charset="0"/>
              </a:rPr>
              <a:t>S</a:t>
            </a:r>
            <a:r>
              <a:rPr lang="en-US" b="1" dirty="0" smtClean="0">
                <a:latin typeface="Times New Roman" charset="0"/>
                <a:ea typeface="Times New Roman" charset="0"/>
                <a:cs typeface="Times New Roman" charset="0"/>
              </a:rPr>
              <a:t>ystem </a:t>
            </a:r>
            <a:r>
              <a:rPr lang="en-US" b="1" dirty="0">
                <a:latin typeface="Times New Roman" charset="0"/>
                <a:ea typeface="Times New Roman" charset="0"/>
                <a:cs typeface="Times New Roman" charset="0"/>
              </a:rPr>
              <a:t>(</a:t>
            </a:r>
            <a:r>
              <a:rPr lang="en-US" b="1" dirty="0" smtClean="0">
                <a:latin typeface="Times New Roman" charset="0"/>
                <a:ea typeface="Times New Roman" charset="0"/>
                <a:cs typeface="Times New Roman" charset="0"/>
              </a:rPr>
              <a:t>AIS): </a:t>
            </a:r>
            <a:r>
              <a:rPr lang="en-US" dirty="0" smtClean="0">
                <a:latin typeface="Times New Roman" charset="0"/>
                <a:ea typeface="Times New Roman" charset="0"/>
                <a:cs typeface="Times New Roman" charset="0"/>
              </a:rPr>
              <a:t>There </a:t>
            </a:r>
            <a:r>
              <a:rPr lang="en-US" dirty="0">
                <a:latin typeface="Times New Roman" charset="0"/>
                <a:ea typeface="Times New Roman" charset="0"/>
                <a:cs typeface="Times New Roman" charset="0"/>
              </a:rPr>
              <a:t>is no need for observation going in a public place. Here all the process </a:t>
            </a:r>
            <a:r>
              <a:rPr lang="en-US" dirty="0" smtClean="0">
                <a:latin typeface="Times New Roman" charset="0"/>
                <a:ea typeface="Times New Roman" charset="0"/>
                <a:cs typeface="Times New Roman" charset="0"/>
              </a:rPr>
              <a:t> involved </a:t>
            </a:r>
            <a:r>
              <a:rPr lang="en-US" dirty="0">
                <a:latin typeface="Times New Roman" charset="0"/>
                <a:ea typeface="Times New Roman" charset="0"/>
                <a:cs typeface="Times New Roman" charset="0"/>
              </a:rPr>
              <a:t>in this system is automated. </a:t>
            </a:r>
          </a:p>
          <a:p>
            <a:pPr>
              <a:lnSpc>
                <a:spcPct val="150000"/>
              </a:lnSpc>
            </a:pPr>
            <a:endParaRPr lang="en-US" dirty="0">
              <a:latin typeface="Times New Roman" charset="0"/>
              <a:ea typeface="Times New Roman" charset="0"/>
              <a:cs typeface="Times New Roman"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263" y="3235924"/>
            <a:ext cx="4787900" cy="2762250"/>
          </a:xfrm>
          <a:prstGeom prst="rect">
            <a:avLst/>
          </a:prstGeom>
        </p:spPr>
      </p:pic>
    </p:spTree>
    <p:extLst>
      <p:ext uri="{BB962C8B-B14F-4D97-AF65-F5344CB8AC3E}">
        <p14:creationId xmlns:p14="http://schemas.microsoft.com/office/powerpoint/2010/main" val="5698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77964D2-3E82-4441-36E4-8F0DD76F2D52}"/>
              </a:ext>
            </a:extLst>
          </p:cNvPr>
          <p:cNvSpPr txBox="1"/>
          <p:nvPr/>
        </p:nvSpPr>
        <p:spPr>
          <a:xfrm>
            <a:off x="442871" y="381651"/>
            <a:ext cx="8260862" cy="646331"/>
          </a:xfrm>
          <a:prstGeom prst="rect">
            <a:avLst/>
          </a:prstGeom>
          <a:noFill/>
        </p:spPr>
        <p:txBody>
          <a:bodyPr wrap="square" rtlCol="0">
            <a:spAutoFit/>
          </a:bodyPr>
          <a:lstStyle/>
          <a:p>
            <a:r>
              <a:rPr lang="en-US" sz="3600">
                <a:latin typeface="Times New Roman" panose="02020603050405020304" pitchFamily="18" charset="0"/>
                <a:cs typeface="Times New Roman" panose="02020603050405020304" pitchFamily="18" charset="0"/>
              </a:rPr>
              <a:t>PROBLEM </a:t>
            </a:r>
            <a:r>
              <a:rPr lang="en-US" sz="3600" smtClean="0">
                <a:latin typeface="Times New Roman" panose="02020603050405020304" pitchFamily="18" charset="0"/>
                <a:cs typeface="Times New Roman" panose="02020603050405020304" pitchFamily="18" charset="0"/>
              </a:rPr>
              <a:t>  STATEMENT</a:t>
            </a:r>
            <a:endParaRPr lang="en-IN" sz="3600" dirty="0"/>
          </a:p>
        </p:txBody>
      </p:sp>
      <p:sp>
        <p:nvSpPr>
          <p:cNvPr id="3" name="TextBox 2">
            <a:extLst>
              <a:ext uri="{FF2B5EF4-FFF2-40B4-BE49-F238E27FC236}">
                <a16:creationId xmlns:a16="http://schemas.microsoft.com/office/drawing/2014/main" xmlns="" id="{1BD9E066-EE05-9C64-B1E5-1425962E93A3}"/>
              </a:ext>
            </a:extLst>
          </p:cNvPr>
          <p:cNvSpPr txBox="1"/>
          <p:nvPr/>
        </p:nvSpPr>
        <p:spPr>
          <a:xfrm>
            <a:off x="866206" y="1354667"/>
            <a:ext cx="1057421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develop an application which will serve a way to register and track criminals remotely with the help of criminal data.</a:t>
            </a:r>
          </a:p>
        </p:txBody>
      </p:sp>
    </p:spTree>
    <p:extLst>
      <p:ext uri="{BB962C8B-B14F-4D97-AF65-F5344CB8AC3E}">
        <p14:creationId xmlns:p14="http://schemas.microsoft.com/office/powerpoint/2010/main" val="1697598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535F189-8D5C-7E98-E6E7-5FCB81CAF682}"/>
              </a:ext>
            </a:extLst>
          </p:cNvPr>
          <p:cNvSpPr txBox="1"/>
          <p:nvPr/>
        </p:nvSpPr>
        <p:spPr>
          <a:xfrm flipH="1">
            <a:off x="406529" y="311926"/>
            <a:ext cx="4573173" cy="646331"/>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EXISTING SYSTEM</a:t>
            </a:r>
          </a:p>
        </p:txBody>
      </p:sp>
      <p:sp>
        <p:nvSpPr>
          <p:cNvPr id="3" name="TextBox 2">
            <a:extLst>
              <a:ext uri="{FF2B5EF4-FFF2-40B4-BE49-F238E27FC236}">
                <a16:creationId xmlns:a16="http://schemas.microsoft.com/office/drawing/2014/main" xmlns="" id="{851041AD-8585-FFCA-C2F2-14C157652B03}"/>
              </a:ext>
            </a:extLst>
          </p:cNvPr>
          <p:cNvSpPr txBox="1"/>
          <p:nvPr/>
        </p:nvSpPr>
        <p:spPr>
          <a:xfrm>
            <a:off x="742462" y="1086338"/>
            <a:ext cx="10261600" cy="465364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the crime rate and criminals are increasing day by day managing, finding and tracking these criminals is a major issue for police personnel</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application which will help police department to store the records and data about a criminal but these applications won’t help in finding those criminals. </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Criminal details were mainly managed using records books or stored as software records in the database. </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Previously when a criminal is found guilty the picture of the criminal is being taken and stored in records but these pictures serve no purpose. </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existing methods will only help in managing criminal records and those methods will not finding criminals from any location.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72838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134" y="372533"/>
            <a:ext cx="9601200" cy="646331"/>
          </a:xfrm>
          <a:prstGeom prst="rect">
            <a:avLst/>
          </a:prstGeom>
          <a:noFill/>
        </p:spPr>
        <p:txBody>
          <a:bodyPr wrap="square" rtlCol="0">
            <a:spAutoFit/>
          </a:bodyPr>
          <a:lstStyle/>
          <a:p>
            <a:r>
              <a:rPr lang="en-US" sz="3600" dirty="0" smtClean="0">
                <a:latin typeface="Times New Roman" charset="0"/>
                <a:ea typeface="Times New Roman" charset="0"/>
                <a:cs typeface="Times New Roman" charset="0"/>
              </a:rPr>
              <a:t>DISADVANTAGES OF EXISTING SYSTEM</a:t>
            </a:r>
            <a:endParaRPr lang="en-US" sz="3600" dirty="0">
              <a:latin typeface="Times New Roman" charset="0"/>
              <a:ea typeface="Times New Roman" charset="0"/>
              <a:cs typeface="Times New Roman" charset="0"/>
            </a:endParaRPr>
          </a:p>
        </p:txBody>
      </p:sp>
      <p:sp>
        <p:nvSpPr>
          <p:cNvPr id="3" name="Rectangle 2"/>
          <p:cNvSpPr/>
          <p:nvPr/>
        </p:nvSpPr>
        <p:spPr>
          <a:xfrm>
            <a:off x="677335" y="1558835"/>
            <a:ext cx="9143999" cy="2308324"/>
          </a:xfrm>
          <a:prstGeom prst="rect">
            <a:avLst/>
          </a:prstGeom>
        </p:spPr>
        <p:txBody>
          <a:bodyPr wrap="square">
            <a:spAutoFit/>
          </a:bodyPr>
          <a:lstStyle/>
          <a:p>
            <a:pPr>
              <a:lnSpc>
                <a:spcPct val="150000"/>
              </a:lnSpc>
              <a:buFont typeface="Arial" charset="0"/>
              <a:buChar char="•"/>
            </a:pPr>
            <a:r>
              <a:rPr lang="en-US" sz="2400" dirty="0" smtClean="0">
                <a:latin typeface="Times New Roman" charset="0"/>
                <a:ea typeface="Times New Roman" charset="0"/>
                <a:cs typeface="Times New Roman" charset="0"/>
              </a:rPr>
              <a:t> It </a:t>
            </a:r>
            <a:r>
              <a:rPr lang="en-US" sz="2400" dirty="0">
                <a:latin typeface="Times New Roman" charset="0"/>
                <a:ea typeface="Times New Roman" charset="0"/>
                <a:cs typeface="Times New Roman" charset="0"/>
              </a:rPr>
              <a:t>doesn’t efficient for large volume of data’s. </a:t>
            </a:r>
          </a:p>
          <a:p>
            <a:pPr>
              <a:lnSpc>
                <a:spcPct val="150000"/>
              </a:lnSpc>
              <a:buFont typeface="Arial" charset="0"/>
              <a:buChar char="•"/>
            </a:pPr>
            <a:r>
              <a:rPr lang="en-US" sz="2400" dirty="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Training </a:t>
            </a:r>
            <a:r>
              <a:rPr lang="en-US" sz="2400" dirty="0">
                <a:latin typeface="Times New Roman" charset="0"/>
                <a:ea typeface="Times New Roman" charset="0"/>
                <a:cs typeface="Times New Roman" charset="0"/>
              </a:rPr>
              <a:t>time is more. </a:t>
            </a:r>
          </a:p>
          <a:p>
            <a:pPr>
              <a:lnSpc>
                <a:spcPct val="150000"/>
              </a:lnSpc>
              <a:buFont typeface="Arial" charset="0"/>
              <a:buChar char="•"/>
            </a:pPr>
            <a:r>
              <a:rPr lang="en-US" sz="2400" dirty="0" smtClean="0">
                <a:latin typeface="Times New Roman" charset="0"/>
                <a:ea typeface="Times New Roman" charset="0"/>
                <a:cs typeface="Times New Roman" charset="0"/>
              </a:rPr>
              <a:t> The </a:t>
            </a:r>
            <a:r>
              <a:rPr lang="en-US" sz="2400" dirty="0">
                <a:latin typeface="Times New Roman" charset="0"/>
                <a:ea typeface="Times New Roman" charset="0"/>
                <a:cs typeface="Times New Roman" charset="0"/>
              </a:rPr>
              <a:t>process is implemented without removing the noise. </a:t>
            </a:r>
          </a:p>
          <a:p>
            <a:pPr>
              <a:lnSpc>
                <a:spcPct val="150000"/>
              </a:lnSpc>
              <a:buFont typeface="Arial" charset="0"/>
              <a:buChar char="•"/>
            </a:pPr>
            <a:r>
              <a:rPr lang="en-US" sz="2400" dirty="0">
                <a:latin typeface="Times New Roman" charset="0"/>
                <a:ea typeface="Times New Roman" charset="0"/>
                <a:cs typeface="Times New Roman" charset="0"/>
              </a:rPr>
              <a:t> Prediction is not accurate. </a:t>
            </a:r>
            <a:endParaRPr lang="en-US" sz="2400" dirty="0">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524388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4FCE39E-C802-AE49-01EE-369D67E9925F}"/>
              </a:ext>
            </a:extLst>
          </p:cNvPr>
          <p:cNvSpPr txBox="1"/>
          <p:nvPr/>
        </p:nvSpPr>
        <p:spPr>
          <a:xfrm>
            <a:off x="353708" y="348349"/>
            <a:ext cx="7825091" cy="646331"/>
          </a:xfrm>
          <a:prstGeom prst="rect">
            <a:avLst/>
          </a:prstGeom>
          <a:noFill/>
        </p:spPr>
        <p:txBody>
          <a:bodyPr wrap="square" rtlCol="0">
            <a:spAutoFit/>
          </a:bodyPr>
          <a:lstStyle/>
          <a:p>
            <a:r>
              <a:rPr lang="en-US" sz="3600" dirty="0">
                <a:latin typeface="Times New Roman" charset="0"/>
                <a:ea typeface="Times New Roman" charset="0"/>
                <a:cs typeface="Times New Roman" charset="0"/>
              </a:rPr>
              <a:t>PROPOSED </a:t>
            </a:r>
            <a:r>
              <a:rPr lang="en-US" sz="3600" dirty="0" smtClean="0">
                <a:latin typeface="Times New Roman" charset="0"/>
                <a:ea typeface="Times New Roman" charset="0"/>
                <a:cs typeface="Times New Roman" charset="0"/>
              </a:rPr>
              <a:t>SYSTEM</a:t>
            </a:r>
            <a:endParaRPr lang="en-IN" sz="3600" dirty="0">
              <a:latin typeface="Times New Roman" charset="0"/>
              <a:ea typeface="Times New Roman" charset="0"/>
              <a:cs typeface="Times New Roman" charset="0"/>
            </a:endParaRPr>
          </a:p>
        </p:txBody>
      </p:sp>
      <p:sp>
        <p:nvSpPr>
          <p:cNvPr id="4" name="TextBox 3">
            <a:extLst>
              <a:ext uri="{FF2B5EF4-FFF2-40B4-BE49-F238E27FC236}">
                <a16:creationId xmlns:a16="http://schemas.microsoft.com/office/drawing/2014/main" xmlns="" id="{F96D028E-487B-5A5F-12E2-143684B6096E}"/>
              </a:ext>
            </a:extLst>
          </p:cNvPr>
          <p:cNvSpPr txBox="1"/>
          <p:nvPr/>
        </p:nvSpPr>
        <p:spPr>
          <a:xfrm>
            <a:off x="629622" y="1149908"/>
            <a:ext cx="11232778" cy="470898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proposed system is developing an application called Real-Time criminal identification system based on face recognition. </a:t>
            </a:r>
            <a:endParaRPr lang="en-US" sz="2000"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use </a:t>
            </a:r>
            <a:r>
              <a:rPr lang="en-US" sz="2000" dirty="0" err="1">
                <a:latin typeface="Times New Roman" panose="02020603050405020304" pitchFamily="18" charset="0"/>
                <a:cs typeface="Times New Roman" panose="02020603050405020304" pitchFamily="18" charset="0"/>
              </a:rPr>
              <a:t>Haar</a:t>
            </a:r>
            <a:r>
              <a:rPr lang="en-US" sz="2000" dirty="0">
                <a:latin typeface="Times New Roman" panose="02020603050405020304" pitchFamily="18" charset="0"/>
                <a:cs typeface="Times New Roman" panose="02020603050405020304" pitchFamily="18" charset="0"/>
              </a:rPr>
              <a:t> feature based cascade classifiers in OpenCV approach for face detection. It is a machine learning based approach where a cascade function is trained from a lot of positive and negative images. It is then used to detect objects in other images. </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a:t>
            </a:r>
            <a:r>
              <a:rPr lang="en-US" sz="2000" dirty="0" smtClean="0">
                <a:latin typeface="Times New Roman" panose="02020603050405020304" pitchFamily="18" charset="0"/>
                <a:cs typeface="Times New Roman" panose="02020603050405020304" pitchFamily="18" charset="0"/>
              </a:rPr>
              <a:t>e </a:t>
            </a:r>
            <a:r>
              <a:rPr lang="en-US" sz="2000" dirty="0">
                <a:latin typeface="Times New Roman" panose="02020603050405020304" pitchFamily="18" charset="0"/>
                <a:cs typeface="Times New Roman" panose="02020603050405020304" pitchFamily="18" charset="0"/>
              </a:rPr>
              <a:t>use Local Binary Patterns Histograms (LBPH) for face recognition. This application helps police personnel in many ways</a:t>
            </a:r>
            <a:r>
              <a:rPr lang="en-US" sz="2000" dirty="0" smtClean="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We </a:t>
            </a:r>
            <a:r>
              <a:rPr lang="en-US" sz="2000" dirty="0">
                <a:latin typeface="Times New Roman" panose="02020603050405020304" pitchFamily="18" charset="0"/>
                <a:cs typeface="Times New Roman" panose="02020603050405020304" pitchFamily="18" charset="0"/>
              </a:rPr>
              <a:t>can register a criminal, once it is successfully done we can track and find criminals using CCTV footage or by manually giving image as input. </a:t>
            </a:r>
            <a:r>
              <a:rPr lang="en-US" sz="2000">
                <a:latin typeface="Times New Roman" panose="02020603050405020304" pitchFamily="18" charset="0"/>
                <a:cs typeface="Times New Roman" panose="02020603050405020304" pitchFamily="18" charset="0"/>
              </a:rPr>
              <a:t>Data </a:t>
            </a:r>
            <a:r>
              <a:rPr lang="en-US" sz="2000" smtClean="0">
                <a:latin typeface="Times New Roman" panose="02020603050405020304" pitchFamily="18" charset="0"/>
                <a:cs typeface="Times New Roman" panose="02020603050405020304" pitchFamily="18" charset="0"/>
              </a:rPr>
              <a:t>of criminal </a:t>
            </a:r>
            <a:r>
              <a:rPr lang="en-US" sz="2000" dirty="0">
                <a:latin typeface="Times New Roman" panose="02020603050405020304" pitchFamily="18" charset="0"/>
                <a:cs typeface="Times New Roman" panose="02020603050405020304" pitchFamily="18" charset="0"/>
              </a:rPr>
              <a:t>is managed through dataset. When a criminal is detected at any time on camera (CCTV) criminal details will be displayed.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60516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199" y="0"/>
            <a:ext cx="4905958" cy="646331"/>
          </a:xfrm>
          <a:prstGeom prst="rect">
            <a:avLst/>
          </a:prstGeom>
        </p:spPr>
        <p:txBody>
          <a:bodyPr wrap="none">
            <a:spAutoFit/>
          </a:bodyPr>
          <a:lstStyle/>
          <a:p>
            <a:r>
              <a:rPr lang="en-US" sz="3600" dirty="0">
                <a:latin typeface="Times New Roman" panose="02020603050405020304" pitchFamily="18" charset="0"/>
                <a:cs typeface="Times New Roman" panose="02020603050405020304" pitchFamily="18" charset="0"/>
              </a:rPr>
              <a:t>LITERATURE SURVEY</a:t>
            </a:r>
            <a:endParaRPr lang="en-IN" sz="36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02606294"/>
              </p:ext>
            </p:extLst>
          </p:nvPr>
        </p:nvGraphicFramePr>
        <p:xfrm>
          <a:off x="270935" y="771590"/>
          <a:ext cx="11209866" cy="5612277"/>
        </p:xfrm>
        <a:graphic>
          <a:graphicData uri="http://schemas.openxmlformats.org/drawingml/2006/table">
            <a:tbl>
              <a:tblPr firstRow="1" firstCol="1" bandRow="1">
                <a:tableStyleId>{46F890A9-2807-4EBB-B81D-B2AA78EC7F39}</a:tableStyleId>
              </a:tblPr>
              <a:tblGrid>
                <a:gridCol w="718610"/>
                <a:gridCol w="1753655"/>
                <a:gridCol w="1416118"/>
                <a:gridCol w="1804800"/>
                <a:gridCol w="1711842"/>
                <a:gridCol w="856258"/>
                <a:gridCol w="1328278"/>
                <a:gridCol w="1620305"/>
              </a:tblGrid>
              <a:tr h="452694">
                <a:tc>
                  <a:txBody>
                    <a:bodyPr/>
                    <a:lstStyle/>
                    <a:p>
                      <a:pPr algn="l">
                        <a:spcAft>
                          <a:spcPts val="0"/>
                        </a:spcAft>
                      </a:pPr>
                      <a:r>
                        <a:rPr lang="en-GB" sz="1400" dirty="0" smtClean="0">
                          <a:effectLst/>
                        </a:rPr>
                        <a:t>SL.NO</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0"/>
                        </a:spcAft>
                      </a:pPr>
                      <a:r>
                        <a:rPr lang="en-GB" sz="1400" dirty="0">
                          <a:effectLst/>
                        </a:rPr>
                        <a:t>TITLE</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0"/>
                        </a:spcAft>
                      </a:pPr>
                      <a:r>
                        <a:rPr lang="en-GB" sz="1400">
                          <a:effectLst/>
                        </a:rPr>
                        <a:t>AUTHOR</a:t>
                      </a:r>
                      <a:endParaRPr lang="en-GB" sz="1400">
                        <a:effectLst/>
                        <a:latin typeface="Times New Roman" charset="0"/>
                        <a:ea typeface="Times New Roman" charset="0"/>
                        <a:cs typeface="Times New Roman" charset="0"/>
                      </a:endParaRPr>
                    </a:p>
                  </a:txBody>
                  <a:tcPr marL="56873" marR="56873" marT="0" marB="0"/>
                </a:tc>
                <a:tc>
                  <a:txBody>
                    <a:bodyPr/>
                    <a:lstStyle/>
                    <a:p>
                      <a:pPr algn="l">
                        <a:spcAft>
                          <a:spcPts val="0"/>
                        </a:spcAft>
                      </a:pPr>
                      <a:r>
                        <a:rPr lang="en-GB" sz="1400">
                          <a:effectLst/>
                        </a:rPr>
                        <a:t>METHODOLOGY</a:t>
                      </a:r>
                      <a:endParaRPr lang="en-GB" sz="1400">
                        <a:effectLst/>
                        <a:latin typeface="Times New Roman" charset="0"/>
                        <a:ea typeface="Times New Roman" charset="0"/>
                        <a:cs typeface="Times New Roman" charset="0"/>
                      </a:endParaRPr>
                    </a:p>
                  </a:txBody>
                  <a:tcPr marL="56873" marR="56873" marT="0" marB="0"/>
                </a:tc>
                <a:tc>
                  <a:txBody>
                    <a:bodyPr/>
                    <a:lstStyle/>
                    <a:p>
                      <a:pPr algn="l">
                        <a:spcAft>
                          <a:spcPts val="0"/>
                        </a:spcAft>
                      </a:pPr>
                      <a:r>
                        <a:rPr lang="en-GB" sz="1400">
                          <a:effectLst/>
                        </a:rPr>
                        <a:t>CONTRIBUTION</a:t>
                      </a:r>
                      <a:endParaRPr lang="en-GB" sz="1400">
                        <a:effectLst/>
                        <a:latin typeface="Times New Roman" charset="0"/>
                        <a:ea typeface="Times New Roman" charset="0"/>
                        <a:cs typeface="Times New Roman" charset="0"/>
                      </a:endParaRPr>
                    </a:p>
                  </a:txBody>
                  <a:tcPr marL="56873" marR="56873" marT="0" marB="0"/>
                </a:tc>
                <a:tc>
                  <a:txBody>
                    <a:bodyPr/>
                    <a:lstStyle/>
                    <a:p>
                      <a:pPr algn="l">
                        <a:spcAft>
                          <a:spcPts val="0"/>
                        </a:spcAft>
                      </a:pPr>
                      <a:r>
                        <a:rPr lang="en-GB" sz="1400">
                          <a:effectLst/>
                        </a:rPr>
                        <a:t>EFFICIENCY</a:t>
                      </a:r>
                      <a:endParaRPr lang="en-GB" sz="1400">
                        <a:effectLst/>
                        <a:latin typeface="Times New Roman" charset="0"/>
                        <a:ea typeface="Times New Roman" charset="0"/>
                        <a:cs typeface="Times New Roman" charset="0"/>
                      </a:endParaRPr>
                    </a:p>
                  </a:txBody>
                  <a:tcPr marL="56873" marR="56873" marT="0" marB="0"/>
                </a:tc>
                <a:tc>
                  <a:txBody>
                    <a:bodyPr/>
                    <a:lstStyle/>
                    <a:p>
                      <a:pPr algn="l">
                        <a:spcAft>
                          <a:spcPts val="0"/>
                        </a:spcAft>
                      </a:pPr>
                      <a:r>
                        <a:rPr lang="en-GB" sz="1400" dirty="0">
                          <a:effectLst/>
                        </a:rPr>
                        <a:t>DRAWBACKS</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0"/>
                        </a:spcAft>
                      </a:pPr>
                      <a:r>
                        <a:rPr lang="en-GB" sz="1400" dirty="0">
                          <a:effectLst/>
                        </a:rPr>
                        <a:t>FUTURE SCOPE</a:t>
                      </a:r>
                      <a:endParaRPr lang="en-GB" sz="1400" dirty="0">
                        <a:effectLst/>
                        <a:latin typeface="Times New Roman" charset="0"/>
                        <a:ea typeface="Times New Roman" charset="0"/>
                        <a:cs typeface="Times New Roman" charset="0"/>
                      </a:endParaRPr>
                    </a:p>
                  </a:txBody>
                  <a:tcPr marL="56873" marR="56873" marT="0" marB="0"/>
                </a:tc>
              </a:tr>
              <a:tr h="2857229">
                <a:tc>
                  <a:txBody>
                    <a:bodyPr/>
                    <a:lstStyle/>
                    <a:p>
                      <a:pPr algn="l">
                        <a:spcAft>
                          <a:spcPts val="0"/>
                        </a:spcAft>
                      </a:pPr>
                      <a:r>
                        <a:rPr lang="en-GB" sz="1400" dirty="0" smtClean="0">
                          <a:effectLst/>
                        </a:rPr>
                        <a:t>1.</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1200"/>
                        </a:spcAft>
                      </a:pPr>
                      <a:r>
                        <a:rPr lang="en-GB" sz="1400" dirty="0">
                          <a:effectLst/>
                        </a:rPr>
                        <a:t>Face Recognition for Criminal Identification: An implementation of principal component analysis for face recognition </a:t>
                      </a:r>
                    </a:p>
                    <a:p>
                      <a:pPr algn="l">
                        <a:spcAft>
                          <a:spcPts val="0"/>
                        </a:spcAft>
                      </a:pPr>
                      <a:r>
                        <a:rPr lang="en-GB" sz="1400" dirty="0">
                          <a:effectLst/>
                        </a:rPr>
                        <a:t> </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1200"/>
                        </a:spcAft>
                      </a:pPr>
                      <a:r>
                        <a:rPr lang="en-GB" sz="1400" dirty="0" err="1">
                          <a:effectLst/>
                        </a:rPr>
                        <a:t>Nurul</a:t>
                      </a:r>
                      <a:r>
                        <a:rPr lang="en-GB" sz="1400" dirty="0">
                          <a:effectLst/>
                        </a:rPr>
                        <a:t> </a:t>
                      </a:r>
                      <a:r>
                        <a:rPr lang="en-GB" sz="1400" dirty="0" err="1">
                          <a:effectLst/>
                        </a:rPr>
                        <a:t>Azma</a:t>
                      </a:r>
                      <a:r>
                        <a:rPr lang="en-GB" sz="1400" dirty="0">
                          <a:effectLst/>
                        </a:rPr>
                        <a:t> Abdullah ,Et Al</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1200"/>
                        </a:spcAft>
                      </a:pPr>
                      <a:r>
                        <a:rPr lang="en-GB" sz="1400" dirty="0">
                          <a:effectLst/>
                        </a:rPr>
                        <a:t>The study will carried out using evolutionary prototyping methodology that consists of five phases, namely: (1) planning; (2) requirement analysis; (3) design; (4) implementation and testing; and (5) maintenance </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1200"/>
                        </a:spcAft>
                      </a:pPr>
                      <a:r>
                        <a:rPr lang="en-GB" sz="1400" dirty="0">
                          <a:effectLst/>
                        </a:rPr>
                        <a:t> The main function of FRCI—image identification, was programmed with detection and extraction of image, projecting image and recognition of the image.   </a:t>
                      </a:r>
                    </a:p>
                    <a:p>
                      <a:pPr algn="l">
                        <a:spcAft>
                          <a:spcPts val="0"/>
                        </a:spcAft>
                      </a:pPr>
                      <a:r>
                        <a:rPr lang="en-GB" sz="1400" dirty="0">
                          <a:effectLst/>
                        </a:rPr>
                        <a:t> </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0"/>
                        </a:spcAft>
                      </a:pPr>
                      <a:r>
                        <a:rPr lang="en-GB" sz="1400" dirty="0">
                          <a:effectLst/>
                        </a:rPr>
                        <a:t>Accuracy -around  more than 70%</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0"/>
                        </a:spcAft>
                      </a:pPr>
                      <a:r>
                        <a:rPr lang="en-GB" sz="1400" dirty="0">
                          <a:effectLst/>
                        </a:rPr>
                        <a:t>A lot more testing and debugging is needed as this Application</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0"/>
                        </a:spcAft>
                      </a:pPr>
                      <a:r>
                        <a:rPr lang="en-GB" sz="1400" dirty="0">
                          <a:effectLst/>
                        </a:rPr>
                        <a:t>The system can feature an image processing where the input image can be made less blurry so the system can detect face on lower quality images.</a:t>
                      </a:r>
                      <a:endParaRPr lang="en-GB" sz="1400" dirty="0">
                        <a:effectLst/>
                        <a:latin typeface="Times New Roman" charset="0"/>
                        <a:ea typeface="Times New Roman" charset="0"/>
                        <a:cs typeface="Times New Roman" charset="0"/>
                      </a:endParaRPr>
                    </a:p>
                  </a:txBody>
                  <a:tcPr marL="56873" marR="56873" marT="0" marB="0"/>
                </a:tc>
              </a:tr>
              <a:tr h="2302354">
                <a:tc>
                  <a:txBody>
                    <a:bodyPr/>
                    <a:lstStyle/>
                    <a:p>
                      <a:pPr algn="l">
                        <a:spcAft>
                          <a:spcPts val="0"/>
                        </a:spcAft>
                      </a:pPr>
                      <a:r>
                        <a:rPr lang="en-GB" sz="1400" dirty="0" smtClean="0">
                          <a:effectLst/>
                        </a:rPr>
                        <a:t>2.</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1200"/>
                        </a:spcAft>
                      </a:pPr>
                      <a:r>
                        <a:rPr lang="en-GB" sz="1400" dirty="0">
                          <a:effectLst/>
                        </a:rPr>
                        <a:t>Automated Criminal Identification By Face Recognition Using Open Computer Vision Classifiers </a:t>
                      </a:r>
                    </a:p>
                    <a:p>
                      <a:pPr algn="l">
                        <a:spcAft>
                          <a:spcPts val="0"/>
                        </a:spcAft>
                      </a:pPr>
                      <a:r>
                        <a:rPr lang="en-GB" sz="1400" dirty="0">
                          <a:effectLst/>
                        </a:rPr>
                        <a:t> </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1200"/>
                        </a:spcAft>
                      </a:pPr>
                      <a:r>
                        <a:rPr lang="en-GB" sz="1400" dirty="0" err="1">
                          <a:effectLst/>
                        </a:rPr>
                        <a:t>Apoorva.P</a:t>
                      </a:r>
                      <a:r>
                        <a:rPr lang="en-GB" sz="1400" dirty="0">
                          <a:effectLst/>
                        </a:rPr>
                        <a:t>, </a:t>
                      </a:r>
                      <a:endParaRPr lang="en-GB" sz="1400" dirty="0" smtClean="0">
                        <a:effectLst/>
                      </a:endParaRPr>
                    </a:p>
                    <a:p>
                      <a:pPr algn="l">
                        <a:spcAft>
                          <a:spcPts val="1200"/>
                        </a:spcAft>
                      </a:pPr>
                      <a:r>
                        <a:rPr lang="en-GB" sz="1400" dirty="0" smtClean="0">
                          <a:effectLst/>
                        </a:rPr>
                        <a:t>Et </a:t>
                      </a:r>
                      <a:r>
                        <a:rPr lang="en-GB" sz="1400" dirty="0">
                          <a:effectLst/>
                        </a:rPr>
                        <a:t>Al</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1200"/>
                        </a:spcAft>
                      </a:pPr>
                      <a:r>
                        <a:rPr lang="en-GB" sz="1400" dirty="0">
                          <a:effectLst/>
                        </a:rPr>
                        <a:t>It undergoes feature extraction where </a:t>
                      </a:r>
                      <a:r>
                        <a:rPr lang="en-GB" sz="1400" dirty="0" err="1">
                          <a:effectLst/>
                        </a:rPr>
                        <a:t>Haar</a:t>
                      </a:r>
                      <a:r>
                        <a:rPr lang="en-GB" sz="1400" dirty="0">
                          <a:effectLst/>
                        </a:rPr>
                        <a:t> cascade is used methodology </a:t>
                      </a:r>
                      <a:r>
                        <a:rPr lang="en-GB" sz="1400" dirty="0" smtClean="0">
                          <a:effectLst/>
                        </a:rPr>
                        <a:t>steps</a:t>
                      </a:r>
                    </a:p>
                    <a:p>
                      <a:pPr algn="l">
                        <a:spcAft>
                          <a:spcPts val="1200"/>
                        </a:spcAft>
                      </a:pPr>
                      <a:r>
                        <a:rPr lang="en-GB" sz="1400" dirty="0" smtClean="0">
                          <a:effectLst/>
                        </a:rPr>
                        <a:t>1) planning</a:t>
                      </a:r>
                      <a:r>
                        <a:rPr lang="en-GB" sz="1400" dirty="0">
                          <a:effectLst/>
                        </a:rPr>
                        <a:t>; </a:t>
                      </a:r>
                      <a:r>
                        <a:rPr lang="en-GB" sz="1400" dirty="0" smtClean="0">
                          <a:effectLst/>
                        </a:rPr>
                        <a:t>(2</a:t>
                      </a:r>
                      <a:r>
                        <a:rPr lang="en-GB" sz="1400" dirty="0">
                          <a:effectLst/>
                        </a:rPr>
                        <a:t>) requirement analysis; (3) design; (4) implementation and testing; and (5)</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1200"/>
                        </a:spcAft>
                      </a:pPr>
                      <a:r>
                        <a:rPr lang="en-GB" sz="1400" dirty="0">
                          <a:effectLst/>
                        </a:rPr>
                        <a:t>Face recognition system based on </a:t>
                      </a:r>
                      <a:r>
                        <a:rPr lang="en-GB" sz="1400" dirty="0" err="1">
                          <a:effectLst/>
                        </a:rPr>
                        <a:t>Haar</a:t>
                      </a:r>
                      <a:r>
                        <a:rPr lang="en-GB" sz="1400" dirty="0">
                          <a:effectLst/>
                        </a:rPr>
                        <a:t> cascade will be implemented. Even though the stored set of images of the person in the database differ from the input image </a:t>
                      </a:r>
                    </a:p>
                    <a:p>
                      <a:pPr algn="l">
                        <a:spcAft>
                          <a:spcPts val="0"/>
                        </a:spcAft>
                      </a:pPr>
                      <a:r>
                        <a:rPr lang="en-GB" sz="1400" dirty="0">
                          <a:effectLst/>
                        </a:rPr>
                        <a:t> </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0"/>
                        </a:spcAft>
                      </a:pPr>
                      <a:r>
                        <a:rPr lang="en-GB" sz="1400" dirty="0">
                          <a:effectLst/>
                        </a:rPr>
                        <a:t>Accuracy -around  more than </a:t>
                      </a:r>
                      <a:r>
                        <a:rPr lang="en-GB" sz="1400" dirty="0" smtClean="0">
                          <a:effectLst/>
                        </a:rPr>
                        <a:t>75</a:t>
                      </a:r>
                      <a:r>
                        <a:rPr lang="en-GB" sz="1400" dirty="0">
                          <a:effectLst/>
                        </a:rPr>
                        <a:t>%</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1200"/>
                        </a:spcAft>
                      </a:pPr>
                      <a:r>
                        <a:rPr lang="en-GB" sz="1400" dirty="0">
                          <a:effectLst/>
                        </a:rPr>
                        <a:t>Smaller images with only main features require least processing to train the </a:t>
                      </a:r>
                      <a:r>
                        <a:rPr lang="en-GB" sz="1400" dirty="0" err="1">
                          <a:effectLst/>
                        </a:rPr>
                        <a:t>Haar</a:t>
                      </a:r>
                      <a:r>
                        <a:rPr lang="en-GB" sz="1400" dirty="0">
                          <a:effectLst/>
                        </a:rPr>
                        <a:t> wavelets. </a:t>
                      </a:r>
                    </a:p>
                    <a:p>
                      <a:pPr algn="l">
                        <a:spcAft>
                          <a:spcPts val="0"/>
                        </a:spcAft>
                      </a:pPr>
                      <a:r>
                        <a:rPr lang="en-GB" sz="1400" dirty="0">
                          <a:effectLst/>
                        </a:rPr>
                        <a:t> </a:t>
                      </a:r>
                      <a:endParaRPr lang="en-GB" sz="1400" dirty="0">
                        <a:effectLst/>
                        <a:latin typeface="Times New Roman" charset="0"/>
                        <a:ea typeface="Times New Roman" charset="0"/>
                        <a:cs typeface="Times New Roman" charset="0"/>
                      </a:endParaRPr>
                    </a:p>
                  </a:txBody>
                  <a:tcPr marL="56873" marR="56873" marT="0" marB="0"/>
                </a:tc>
                <a:tc>
                  <a:txBody>
                    <a:bodyPr/>
                    <a:lstStyle/>
                    <a:p>
                      <a:pPr algn="l">
                        <a:spcAft>
                          <a:spcPts val="1200"/>
                        </a:spcAft>
                      </a:pPr>
                      <a:r>
                        <a:rPr lang="en-GB" sz="1400" dirty="0">
                          <a:effectLst/>
                        </a:rPr>
                        <a:t>Some changes in the new face image to be recognized can be allowed.</a:t>
                      </a:r>
                      <a:endParaRPr lang="en-GB" sz="1400" dirty="0">
                        <a:effectLst/>
                        <a:latin typeface="Times New Roman" charset="0"/>
                        <a:ea typeface="Times New Roman" charset="0"/>
                        <a:cs typeface="Times New Roman" charset="0"/>
                      </a:endParaRPr>
                    </a:p>
                  </a:txBody>
                  <a:tcPr marL="56873" marR="56873" marT="0" marB="0"/>
                </a:tc>
              </a:tr>
            </a:tbl>
          </a:graphicData>
        </a:graphic>
      </p:graphicFrame>
    </p:spTree>
    <p:extLst>
      <p:ext uri="{BB962C8B-B14F-4D97-AF65-F5344CB8AC3E}">
        <p14:creationId xmlns:p14="http://schemas.microsoft.com/office/powerpoint/2010/main" val="10096995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1970</TotalTime>
  <Words>2182</Words>
  <Application>Microsoft Macintosh PowerPoint</Application>
  <PresentationFormat>Widescreen</PresentationFormat>
  <Paragraphs>271</Paragraphs>
  <Slides>37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Calibri Light</vt:lpstr>
      <vt:lpstr>Symbol</vt:lpstr>
      <vt:lpstr>Times New Roman</vt:lpstr>
      <vt:lpstr>TimesNewRomanPSMT</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RESULTS</vt:lpstr>
      <vt:lpstr>PowerPoint Presentation</vt:lpstr>
      <vt:lpstr>PowerPoint Presentation</vt:lpstr>
      <vt:lpstr>PowerPoint Presentation</vt:lpstr>
      <vt:lpstr>PowerPoint Presentation</vt:lpstr>
      <vt:lpstr>PowerPoint Presentation</vt:lpstr>
      <vt:lpstr>PowerPoint Presentation</vt:lpstr>
      <vt:lpstr>CONCLUSION AND FUTURE SCOPE</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 SUPRITH</dc:creator>
  <cp:lastModifiedBy>Microsoft Office User</cp:lastModifiedBy>
  <cp:revision>149</cp:revision>
  <cp:lastPrinted>2023-04-26T01:55:52Z</cp:lastPrinted>
  <dcterms:created xsi:type="dcterms:W3CDTF">2022-12-21T04:41:57Z</dcterms:created>
  <dcterms:modified xsi:type="dcterms:W3CDTF">2023-05-22T05:13:55Z</dcterms:modified>
</cp:coreProperties>
</file>